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31" r:id="rId2"/>
    <p:sldId id="257" r:id="rId3"/>
    <p:sldId id="327" r:id="rId4"/>
    <p:sldId id="293" r:id="rId5"/>
    <p:sldId id="333" r:id="rId6"/>
    <p:sldId id="323" r:id="rId7"/>
    <p:sldId id="261" r:id="rId8"/>
    <p:sldId id="264" r:id="rId9"/>
    <p:sldId id="316" r:id="rId10"/>
    <p:sldId id="318" r:id="rId11"/>
    <p:sldId id="314" r:id="rId12"/>
    <p:sldId id="329" r:id="rId13"/>
    <p:sldId id="328" r:id="rId14"/>
    <p:sldId id="330" r:id="rId15"/>
    <p:sldId id="283" r:id="rId16"/>
    <p:sldId id="326" r:id="rId17"/>
    <p:sldId id="260" r:id="rId18"/>
    <p:sldId id="306" r:id="rId19"/>
    <p:sldId id="281" r:id="rId20"/>
    <p:sldId id="312" r:id="rId21"/>
    <p:sldId id="311" r:id="rId22"/>
    <p:sldId id="276" r:id="rId23"/>
    <p:sldId id="325" r:id="rId24"/>
    <p:sldId id="324" r:id="rId25"/>
    <p:sldId id="309" r:id="rId26"/>
    <p:sldId id="335" r:id="rId27"/>
    <p:sldId id="337" r:id="rId28"/>
    <p:sldId id="338" r:id="rId29"/>
    <p:sldId id="339" r:id="rId30"/>
    <p:sldId id="340" r:id="rId31"/>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200"/>
    <a:srgbClr val="EBD0C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63" autoAdjust="0"/>
    <p:restoredTop sz="94671" autoAdjust="0"/>
  </p:normalViewPr>
  <p:slideViewPr>
    <p:cSldViewPr snapToGrid="0">
      <p:cViewPr>
        <p:scale>
          <a:sx n="90" d="100"/>
          <a:sy n="90" d="100"/>
        </p:scale>
        <p:origin x="-2096" y="-2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34"/>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AU" sz="1200" dirty="0" smtClean="0"/>
              <a:t>Chinese peak steel production</a:t>
            </a:r>
            <a:r>
              <a:rPr lang="en-AU" sz="1200" baseline="0" dirty="0" smtClean="0"/>
              <a:t> and </a:t>
            </a:r>
          </a:p>
          <a:p>
            <a:pPr>
              <a:defRPr/>
            </a:pPr>
            <a:r>
              <a:rPr lang="en-AU" sz="1200" baseline="0" dirty="0" smtClean="0"/>
              <a:t>iron ore requirements</a:t>
            </a:r>
            <a:endParaRPr lang="en-AU" sz="1200" dirty="0"/>
          </a:p>
        </c:rich>
      </c:tx>
      <c:layout>
        <c:manualLayout>
          <c:xMode val="edge"/>
          <c:yMode val="edge"/>
          <c:x val="0.222236408747422"/>
          <c:y val="0.0"/>
        </c:manualLayout>
      </c:layout>
      <c:overlay val="0"/>
    </c:title>
    <c:autoTitleDeleted val="0"/>
    <c:plotArea>
      <c:layout/>
      <c:barChart>
        <c:barDir val="col"/>
        <c:grouping val="clustered"/>
        <c:varyColors val="0"/>
        <c:ser>
          <c:idx val="3"/>
          <c:order val="0"/>
          <c:tx>
            <c:strRef>
              <c:f>Sheet1!$B$5</c:f>
              <c:strCache>
                <c:ptCount val="1"/>
                <c:pt idx="0">
                  <c:v>Crude Steel Production</c:v>
                </c:pt>
              </c:strCache>
            </c:strRef>
          </c:tx>
          <c:spPr>
            <a:solidFill>
              <a:srgbClr val="C00000"/>
            </a:solidFill>
          </c:spPr>
          <c:invertIfNegative val="0"/>
          <c:cat>
            <c:numRef>
              <c:f>Sheet1!$C$4:$H$4</c:f>
              <c:numCache>
                <c:formatCode>General</c:formatCode>
                <c:ptCount val="6"/>
                <c:pt idx="0">
                  <c:v>2000.0</c:v>
                </c:pt>
                <c:pt idx="1">
                  <c:v>2010.0</c:v>
                </c:pt>
                <c:pt idx="2">
                  <c:v>2020.0</c:v>
                </c:pt>
                <c:pt idx="3">
                  <c:v>2030.0</c:v>
                </c:pt>
                <c:pt idx="4">
                  <c:v>2040.0</c:v>
                </c:pt>
                <c:pt idx="5">
                  <c:v>2050.0</c:v>
                </c:pt>
              </c:numCache>
            </c:numRef>
          </c:cat>
          <c:val>
            <c:numRef>
              <c:f>Sheet1!$C$5:$H$5</c:f>
              <c:numCache>
                <c:formatCode>General</c:formatCode>
                <c:ptCount val="6"/>
                <c:pt idx="0">
                  <c:v>110.0</c:v>
                </c:pt>
                <c:pt idx="1">
                  <c:v>610.0</c:v>
                </c:pt>
                <c:pt idx="2">
                  <c:v>930.0</c:v>
                </c:pt>
                <c:pt idx="3">
                  <c:v>1015.0</c:v>
                </c:pt>
                <c:pt idx="4">
                  <c:v>970.0</c:v>
                </c:pt>
                <c:pt idx="5">
                  <c:v>930.0</c:v>
                </c:pt>
              </c:numCache>
            </c:numRef>
          </c:val>
        </c:ser>
        <c:ser>
          <c:idx val="4"/>
          <c:order val="1"/>
          <c:tx>
            <c:strRef>
              <c:f>Sheet1!$B$6</c:f>
              <c:strCache>
                <c:ptCount val="1"/>
                <c:pt idx="0">
                  <c:v>Scrap Generation</c:v>
                </c:pt>
              </c:strCache>
            </c:strRef>
          </c:tx>
          <c:invertIfNegative val="0"/>
          <c:cat>
            <c:numRef>
              <c:f>Sheet1!$C$4:$H$4</c:f>
              <c:numCache>
                <c:formatCode>General</c:formatCode>
                <c:ptCount val="6"/>
                <c:pt idx="0">
                  <c:v>2000.0</c:v>
                </c:pt>
                <c:pt idx="1">
                  <c:v>2010.0</c:v>
                </c:pt>
                <c:pt idx="2">
                  <c:v>2020.0</c:v>
                </c:pt>
                <c:pt idx="3">
                  <c:v>2030.0</c:v>
                </c:pt>
                <c:pt idx="4">
                  <c:v>2040.0</c:v>
                </c:pt>
                <c:pt idx="5">
                  <c:v>2050.0</c:v>
                </c:pt>
              </c:numCache>
            </c:numRef>
          </c:cat>
          <c:val>
            <c:numRef>
              <c:f>Sheet1!$C$6:$H$6</c:f>
              <c:numCache>
                <c:formatCode>General</c:formatCode>
                <c:ptCount val="6"/>
                <c:pt idx="0">
                  <c:v>50.0</c:v>
                </c:pt>
                <c:pt idx="1">
                  <c:v>105.0</c:v>
                </c:pt>
                <c:pt idx="2">
                  <c:v>200.0</c:v>
                </c:pt>
                <c:pt idx="3">
                  <c:v>280.0</c:v>
                </c:pt>
                <c:pt idx="4">
                  <c:v>400.0</c:v>
                </c:pt>
                <c:pt idx="5">
                  <c:v>460.0</c:v>
                </c:pt>
              </c:numCache>
            </c:numRef>
          </c:val>
        </c:ser>
        <c:dLbls>
          <c:showLegendKey val="0"/>
          <c:showVal val="0"/>
          <c:showCatName val="0"/>
          <c:showSerName val="0"/>
          <c:showPercent val="0"/>
          <c:showBubbleSize val="0"/>
        </c:dLbls>
        <c:gapWidth val="150"/>
        <c:axId val="245976984"/>
        <c:axId val="245980584"/>
      </c:barChart>
      <c:lineChart>
        <c:grouping val="standard"/>
        <c:varyColors val="0"/>
        <c:ser>
          <c:idx val="5"/>
          <c:order val="2"/>
          <c:tx>
            <c:strRef>
              <c:f>Sheet1!$B$7</c:f>
              <c:strCache>
                <c:ptCount val="1"/>
                <c:pt idx="0">
                  <c:v>Iron Ore Requirement (RHS)</c:v>
                </c:pt>
              </c:strCache>
            </c:strRef>
          </c:tx>
          <c:spPr>
            <a:ln>
              <a:solidFill>
                <a:schemeClr val="bg1">
                  <a:lumMod val="50000"/>
                </a:schemeClr>
              </a:solidFill>
            </a:ln>
          </c:spPr>
          <c:marker>
            <c:symbol val="none"/>
          </c:marker>
          <c:cat>
            <c:numRef>
              <c:f>Sheet1!$C$4:$H$4</c:f>
              <c:numCache>
                <c:formatCode>General</c:formatCode>
                <c:ptCount val="6"/>
                <c:pt idx="0">
                  <c:v>2000.0</c:v>
                </c:pt>
                <c:pt idx="1">
                  <c:v>2010.0</c:v>
                </c:pt>
                <c:pt idx="2">
                  <c:v>2020.0</c:v>
                </c:pt>
                <c:pt idx="3">
                  <c:v>2030.0</c:v>
                </c:pt>
                <c:pt idx="4">
                  <c:v>2040.0</c:v>
                </c:pt>
                <c:pt idx="5">
                  <c:v>2050.0</c:v>
                </c:pt>
              </c:numCache>
            </c:numRef>
          </c:cat>
          <c:val>
            <c:numRef>
              <c:f>Sheet1!$C$7:$H$7</c:f>
              <c:numCache>
                <c:formatCode>General</c:formatCode>
                <c:ptCount val="6"/>
                <c:pt idx="0">
                  <c:v>200.0</c:v>
                </c:pt>
                <c:pt idx="1">
                  <c:v>920.0</c:v>
                </c:pt>
                <c:pt idx="2">
                  <c:v>1350.0</c:v>
                </c:pt>
                <c:pt idx="3">
                  <c:v>1370.0</c:v>
                </c:pt>
                <c:pt idx="4">
                  <c:v>1250.0</c:v>
                </c:pt>
                <c:pt idx="5">
                  <c:v>1000.0</c:v>
                </c:pt>
              </c:numCache>
            </c:numRef>
          </c:val>
          <c:smooth val="0"/>
        </c:ser>
        <c:dLbls>
          <c:showLegendKey val="0"/>
          <c:showVal val="0"/>
          <c:showCatName val="0"/>
          <c:showSerName val="0"/>
          <c:showPercent val="0"/>
          <c:showBubbleSize val="0"/>
        </c:dLbls>
        <c:marker val="1"/>
        <c:smooth val="0"/>
        <c:axId val="245992136"/>
        <c:axId val="245986456"/>
      </c:lineChart>
      <c:catAx>
        <c:axId val="245976984"/>
        <c:scaling>
          <c:orientation val="minMax"/>
        </c:scaling>
        <c:delete val="0"/>
        <c:axPos val="b"/>
        <c:numFmt formatCode="General" sourceLinked="1"/>
        <c:majorTickMark val="out"/>
        <c:minorTickMark val="none"/>
        <c:tickLblPos val="nextTo"/>
        <c:crossAx val="245980584"/>
        <c:crosses val="autoZero"/>
        <c:auto val="1"/>
        <c:lblAlgn val="ctr"/>
        <c:lblOffset val="100"/>
        <c:noMultiLvlLbl val="0"/>
      </c:catAx>
      <c:valAx>
        <c:axId val="245980584"/>
        <c:scaling>
          <c:orientation val="minMax"/>
        </c:scaling>
        <c:delete val="0"/>
        <c:axPos val="l"/>
        <c:title>
          <c:tx>
            <c:rich>
              <a:bodyPr rot="-5400000" vert="horz"/>
              <a:lstStyle/>
              <a:p>
                <a:pPr>
                  <a:defRPr/>
                </a:pPr>
                <a:r>
                  <a:rPr lang="en-AU" dirty="0"/>
                  <a:t>Steel and Scrap (Mt)</a:t>
                </a:r>
              </a:p>
            </c:rich>
          </c:tx>
          <c:layout/>
          <c:overlay val="0"/>
        </c:title>
        <c:numFmt formatCode="General" sourceLinked="1"/>
        <c:majorTickMark val="out"/>
        <c:minorTickMark val="none"/>
        <c:tickLblPos val="nextTo"/>
        <c:crossAx val="245976984"/>
        <c:crosses val="autoZero"/>
        <c:crossBetween val="between"/>
      </c:valAx>
      <c:valAx>
        <c:axId val="245986456"/>
        <c:scaling>
          <c:orientation val="minMax"/>
        </c:scaling>
        <c:delete val="0"/>
        <c:axPos val="r"/>
        <c:title>
          <c:tx>
            <c:rich>
              <a:bodyPr rot="-5400000" vert="horz"/>
              <a:lstStyle/>
              <a:p>
                <a:pPr>
                  <a:defRPr/>
                </a:pPr>
                <a:r>
                  <a:rPr lang="en-AU" dirty="0"/>
                  <a:t>Iron ore requirement</a:t>
                </a:r>
                <a:r>
                  <a:rPr lang="en-AU" baseline="0" dirty="0"/>
                  <a:t> (Mt)</a:t>
                </a:r>
                <a:endParaRPr lang="en-AU" dirty="0"/>
              </a:p>
            </c:rich>
          </c:tx>
          <c:layout/>
          <c:overlay val="0"/>
        </c:title>
        <c:numFmt formatCode="General" sourceLinked="1"/>
        <c:majorTickMark val="out"/>
        <c:minorTickMark val="none"/>
        <c:tickLblPos val="nextTo"/>
        <c:crossAx val="245992136"/>
        <c:crosses val="max"/>
        <c:crossBetween val="between"/>
      </c:valAx>
      <c:catAx>
        <c:axId val="245992136"/>
        <c:scaling>
          <c:orientation val="minMax"/>
        </c:scaling>
        <c:delete val="1"/>
        <c:axPos val="b"/>
        <c:numFmt formatCode="General" sourceLinked="1"/>
        <c:majorTickMark val="out"/>
        <c:minorTickMark val="none"/>
        <c:tickLblPos val="nextTo"/>
        <c:crossAx val="245986456"/>
        <c:crosses val="autoZero"/>
        <c:auto val="1"/>
        <c:lblAlgn val="ctr"/>
        <c:lblOffset val="100"/>
        <c:noMultiLvlLbl val="0"/>
      </c:catAx>
    </c:plotArea>
    <c:legend>
      <c:legendPos val="b"/>
      <c:layout/>
      <c:overlay val="0"/>
    </c:legend>
    <c:plotVisOnly val="1"/>
    <c:dispBlanksAs val="gap"/>
    <c:showDLblsOverMax val="0"/>
  </c:chart>
  <c:spPr>
    <a:ln>
      <a:solidFill>
        <a:schemeClr val="bg1">
          <a:lumMod val="50000"/>
        </a:schemeClr>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AU" sz="1200" dirty="0" smtClean="0"/>
              <a:t>World urban population growth (Billion people)</a:t>
            </a:r>
            <a:endParaRPr lang="en-AU" sz="1200" dirty="0"/>
          </a:p>
        </c:rich>
      </c:tx>
      <c:layout>
        <c:manualLayout>
          <c:xMode val="edge"/>
          <c:yMode val="edge"/>
          <c:x val="0.17454504858404"/>
          <c:y val="0.0"/>
        </c:manualLayout>
      </c:layout>
      <c:overlay val="1"/>
    </c:title>
    <c:autoTitleDeleted val="0"/>
    <c:plotArea>
      <c:layout>
        <c:manualLayout>
          <c:layoutTarget val="inner"/>
          <c:xMode val="edge"/>
          <c:yMode val="edge"/>
          <c:x val="0.0730401203179596"/>
          <c:y val="0.0190934334048061"/>
          <c:w val="0.879327130575413"/>
          <c:h val="0.854703298331716"/>
        </c:manualLayout>
      </c:layout>
      <c:stockChart>
        <c:ser>
          <c:idx val="0"/>
          <c:order val="0"/>
          <c:tx>
            <c:strRef>
              <c:f>Sheet1!$B$1</c:f>
              <c:strCache>
                <c:ptCount val="1"/>
                <c:pt idx="0">
                  <c:v>High</c:v>
                </c:pt>
              </c:strCache>
            </c:strRef>
          </c:tx>
          <c:spPr>
            <a:ln w="28575">
              <a:noFill/>
            </a:ln>
          </c:spPr>
          <c:marker>
            <c:symbol val="none"/>
          </c:marker>
          <c:cat>
            <c:strRef>
              <c:f>Sheet1!$A$2:$A$8</c:f>
              <c:strCache>
                <c:ptCount val="7"/>
                <c:pt idx="0">
                  <c:v>2010 Urban Population </c:v>
                </c:pt>
                <c:pt idx="1">
                  <c:v>China</c:v>
                </c:pt>
                <c:pt idx="2">
                  <c:v>India</c:v>
                </c:pt>
                <c:pt idx="3">
                  <c:v>Other Asia</c:v>
                </c:pt>
                <c:pt idx="4">
                  <c:v>Africa</c:v>
                </c:pt>
                <c:pt idx="5">
                  <c:v>Rest of World</c:v>
                </c:pt>
                <c:pt idx="6">
                  <c:v>2050 Urban Population</c:v>
                </c:pt>
              </c:strCache>
            </c:strRef>
          </c:cat>
          <c:val>
            <c:numRef>
              <c:f>Sheet1!$B$2:$B$8</c:f>
              <c:numCache>
                <c:formatCode>General</c:formatCode>
                <c:ptCount val="7"/>
                <c:pt idx="0">
                  <c:v>4.5</c:v>
                </c:pt>
                <c:pt idx="1">
                  <c:v>4.9</c:v>
                </c:pt>
                <c:pt idx="2">
                  <c:v>5.4</c:v>
                </c:pt>
                <c:pt idx="3">
                  <c:v>5.9</c:v>
                </c:pt>
                <c:pt idx="4">
                  <c:v>6.7</c:v>
                </c:pt>
                <c:pt idx="5">
                  <c:v>7.2</c:v>
                </c:pt>
                <c:pt idx="6">
                  <c:v>7.2</c:v>
                </c:pt>
              </c:numCache>
            </c:numRef>
          </c:val>
          <c:smooth val="0"/>
        </c:ser>
        <c:ser>
          <c:idx val="1"/>
          <c:order val="1"/>
          <c:tx>
            <c:strRef>
              <c:f>Sheet1!$C$1</c:f>
              <c:strCache>
                <c:ptCount val="1"/>
                <c:pt idx="0">
                  <c:v>Low</c:v>
                </c:pt>
              </c:strCache>
            </c:strRef>
          </c:tx>
          <c:spPr>
            <a:ln w="28575">
              <a:noFill/>
            </a:ln>
          </c:spPr>
          <c:marker>
            <c:symbol val="none"/>
          </c:marker>
          <c:cat>
            <c:strRef>
              <c:f>Sheet1!$A$2:$A$8</c:f>
              <c:strCache>
                <c:ptCount val="7"/>
                <c:pt idx="0">
                  <c:v>2010 Urban Population </c:v>
                </c:pt>
                <c:pt idx="1">
                  <c:v>China</c:v>
                </c:pt>
                <c:pt idx="2">
                  <c:v>India</c:v>
                </c:pt>
                <c:pt idx="3">
                  <c:v>Other Asia</c:v>
                </c:pt>
                <c:pt idx="4">
                  <c:v>Africa</c:v>
                </c:pt>
                <c:pt idx="5">
                  <c:v>Rest of World</c:v>
                </c:pt>
                <c:pt idx="6">
                  <c:v>2050 Urban Population</c:v>
                </c:pt>
              </c:strCache>
            </c:strRef>
          </c:cat>
          <c:val>
            <c:numRef>
              <c:f>Sheet1!$C$2:$C$8</c:f>
              <c:numCache>
                <c:formatCode>General</c:formatCode>
                <c:ptCount val="7"/>
                <c:pt idx="0">
                  <c:v>3.0</c:v>
                </c:pt>
                <c:pt idx="1">
                  <c:v>4.5</c:v>
                </c:pt>
                <c:pt idx="2">
                  <c:v>4.9</c:v>
                </c:pt>
                <c:pt idx="3">
                  <c:v>5.4</c:v>
                </c:pt>
                <c:pt idx="4">
                  <c:v>5.9</c:v>
                </c:pt>
                <c:pt idx="5">
                  <c:v>6.7</c:v>
                </c:pt>
                <c:pt idx="6">
                  <c:v>3.0</c:v>
                </c:pt>
              </c:numCache>
            </c:numRef>
          </c:val>
          <c:smooth val="0"/>
        </c:ser>
        <c:ser>
          <c:idx val="2"/>
          <c:order val="2"/>
          <c:tx>
            <c:strRef>
              <c:f>Sheet1!#REF!</c:f>
              <c:strCache>
                <c:ptCount val="1"/>
                <c:pt idx="0">
                  <c:v>#REF!</c:v>
                </c:pt>
              </c:strCache>
            </c:strRef>
          </c:tx>
          <c:spPr>
            <a:ln w="28575">
              <a:noFill/>
            </a:ln>
          </c:spPr>
          <c:marker>
            <c:symbol val="dot"/>
            <c:size val="3"/>
          </c:marker>
          <c:cat>
            <c:strRef>
              <c:f>Sheet1!$A$2:$A$8</c:f>
              <c:strCache>
                <c:ptCount val="7"/>
                <c:pt idx="0">
                  <c:v>2010 Urban Population </c:v>
                </c:pt>
                <c:pt idx="1">
                  <c:v>China</c:v>
                </c:pt>
                <c:pt idx="2">
                  <c:v>India</c:v>
                </c:pt>
                <c:pt idx="3">
                  <c:v>Other Asia</c:v>
                </c:pt>
                <c:pt idx="4">
                  <c:v>Africa</c:v>
                </c:pt>
                <c:pt idx="5">
                  <c:v>Rest of World</c:v>
                </c:pt>
                <c:pt idx="6">
                  <c:v>2050 Urban Population</c:v>
                </c:pt>
              </c:strCache>
            </c:strRef>
          </c:cat>
          <c:val>
            <c:numRef>
              <c:f>Sheet1!#REF!</c:f>
              <c:numCache>
                <c:formatCode>General</c:formatCode>
                <c:ptCount val="1"/>
                <c:pt idx="0">
                  <c:v>1.0</c:v>
                </c:pt>
              </c:numCache>
            </c:numRef>
          </c:val>
          <c:smooth val="0"/>
        </c:ser>
        <c:dLbls>
          <c:showLegendKey val="0"/>
          <c:showVal val="0"/>
          <c:showCatName val="0"/>
          <c:showSerName val="0"/>
          <c:showPercent val="0"/>
          <c:showBubbleSize val="0"/>
        </c:dLbls>
        <c:hiLowLines>
          <c:spPr>
            <a:ln w="482600">
              <a:solidFill>
                <a:srgbClr val="C00000"/>
              </a:solidFill>
            </a:ln>
          </c:spPr>
        </c:hiLowLines>
        <c:axId val="2452808"/>
        <c:axId val="2455752"/>
      </c:stockChart>
      <c:catAx>
        <c:axId val="2452808"/>
        <c:scaling>
          <c:orientation val="minMax"/>
        </c:scaling>
        <c:delete val="0"/>
        <c:axPos val="b"/>
        <c:numFmt formatCode="@" sourceLinked="0"/>
        <c:majorTickMark val="out"/>
        <c:minorTickMark val="none"/>
        <c:tickLblPos val="nextTo"/>
        <c:txPr>
          <a:bodyPr rot="0"/>
          <a:lstStyle/>
          <a:p>
            <a:pPr>
              <a:defRPr sz="1000"/>
            </a:pPr>
            <a:endParaRPr lang="en-US"/>
          </a:p>
        </c:txPr>
        <c:crossAx val="2455752"/>
        <c:crosses val="autoZero"/>
        <c:auto val="1"/>
        <c:lblAlgn val="ctr"/>
        <c:lblOffset val="100"/>
        <c:noMultiLvlLbl val="0"/>
      </c:catAx>
      <c:valAx>
        <c:axId val="2455752"/>
        <c:scaling>
          <c:orientation val="minMax"/>
          <c:max val="7.5"/>
          <c:min val="3.0"/>
        </c:scaling>
        <c:delete val="0"/>
        <c:axPos val="l"/>
        <c:numFmt formatCode="#,##0.0" sourceLinked="0"/>
        <c:majorTickMark val="out"/>
        <c:minorTickMark val="none"/>
        <c:tickLblPos val="nextTo"/>
        <c:txPr>
          <a:bodyPr/>
          <a:lstStyle/>
          <a:p>
            <a:pPr>
              <a:defRPr sz="1000"/>
            </a:pPr>
            <a:endParaRPr lang="en-US"/>
          </a:p>
        </c:txPr>
        <c:crossAx val="2452808"/>
        <c:crosses val="autoZero"/>
        <c:crossBetween val="between"/>
      </c:valAx>
    </c:plotArea>
    <c:plotVisOnly val="1"/>
    <c:dispBlanksAs val="gap"/>
    <c:showDLblsOverMax val="0"/>
  </c:chart>
  <c:spPr>
    <a:ln>
      <a:solidFill>
        <a:schemeClr val="bg1">
          <a:lumMod val="50000"/>
        </a:schemeClr>
      </a:solidFill>
    </a:ln>
  </c:spPr>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6400" cy="496809"/>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49688" y="2"/>
            <a:ext cx="2946400" cy="496809"/>
          </a:xfrm>
          <a:prstGeom prst="rect">
            <a:avLst/>
          </a:prstGeom>
        </p:spPr>
        <p:txBody>
          <a:bodyPr vert="horz" lIns="91440" tIns="45720" rIns="91440" bIns="45720" rtlCol="0"/>
          <a:lstStyle>
            <a:lvl1pPr algn="r">
              <a:defRPr sz="1200"/>
            </a:lvl1pPr>
          </a:lstStyle>
          <a:p>
            <a:fld id="{DDD43B8E-DF24-433E-8EC4-29EA26C3B036}" type="datetimeFigureOut">
              <a:rPr lang="en-AU" smtClean="0"/>
              <a:pPr/>
              <a:t>19/11/13</a:t>
            </a:fld>
            <a:endParaRPr lang="en-AU" dirty="0"/>
          </a:p>
        </p:txBody>
      </p:sp>
      <p:sp>
        <p:nvSpPr>
          <p:cNvPr id="4" name="Footer Placeholder 3"/>
          <p:cNvSpPr>
            <a:spLocks noGrp="1"/>
          </p:cNvSpPr>
          <p:nvPr>
            <p:ph type="ftr" sz="quarter" idx="2"/>
          </p:nvPr>
        </p:nvSpPr>
        <p:spPr>
          <a:xfrm>
            <a:off x="0" y="9428244"/>
            <a:ext cx="2946400" cy="496809"/>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49688" y="9428244"/>
            <a:ext cx="2946400" cy="496809"/>
          </a:xfrm>
          <a:prstGeom prst="rect">
            <a:avLst/>
          </a:prstGeom>
        </p:spPr>
        <p:txBody>
          <a:bodyPr vert="horz" lIns="91440" tIns="45720" rIns="91440" bIns="45720" rtlCol="0" anchor="b"/>
          <a:lstStyle>
            <a:lvl1pPr algn="r">
              <a:defRPr sz="1200"/>
            </a:lvl1pPr>
          </a:lstStyle>
          <a:p>
            <a:fld id="{E012BDA7-7C76-419F-BBCC-3ED91FF977A8}" type="slidenum">
              <a:rPr lang="en-AU" smtClean="0"/>
              <a:pPr/>
              <a:t>‹#›</a:t>
            </a:fld>
            <a:endParaRPr lang="en-AU" dirty="0"/>
          </a:p>
        </p:txBody>
      </p:sp>
    </p:spTree>
    <p:extLst>
      <p:ext uri="{BB962C8B-B14F-4D97-AF65-F5344CB8AC3E}">
        <p14:creationId xmlns:p14="http://schemas.microsoft.com/office/powerpoint/2010/main" val="33455492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45659" cy="496332"/>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50445" y="0"/>
            <a:ext cx="2945659" cy="496332"/>
          </a:xfrm>
          <a:prstGeom prst="rect">
            <a:avLst/>
          </a:prstGeom>
        </p:spPr>
        <p:txBody>
          <a:bodyPr vert="horz" lIns="91440" tIns="45720" rIns="91440" bIns="45720" rtlCol="0"/>
          <a:lstStyle>
            <a:lvl1pPr algn="r">
              <a:defRPr sz="1200"/>
            </a:lvl1pPr>
          </a:lstStyle>
          <a:p>
            <a:fld id="{42969B9C-04C4-4AA1-89C2-505EAC0ADCDF}" type="datetimeFigureOut">
              <a:rPr lang="en-AU" smtClean="0"/>
              <a:pPr/>
              <a:t>19/11/13</a:t>
            </a:fld>
            <a:endParaRPr lang="en-AU"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2" y="9428584"/>
            <a:ext cx="2945659" cy="496332"/>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5" y="9428584"/>
            <a:ext cx="2945659" cy="496332"/>
          </a:xfrm>
          <a:prstGeom prst="rect">
            <a:avLst/>
          </a:prstGeom>
        </p:spPr>
        <p:txBody>
          <a:bodyPr vert="horz" lIns="91440" tIns="45720" rIns="91440" bIns="45720" rtlCol="0" anchor="b"/>
          <a:lstStyle>
            <a:lvl1pPr algn="r">
              <a:defRPr sz="1200"/>
            </a:lvl1pPr>
          </a:lstStyle>
          <a:p>
            <a:fld id="{9CDE60B4-D6FF-4062-BF88-F33858CDC600}" type="slidenum">
              <a:rPr lang="en-AU" smtClean="0"/>
              <a:pPr/>
              <a:t>‹#›</a:t>
            </a:fld>
            <a:endParaRPr lang="en-AU" dirty="0"/>
          </a:p>
        </p:txBody>
      </p:sp>
    </p:spTree>
    <p:extLst>
      <p:ext uri="{BB962C8B-B14F-4D97-AF65-F5344CB8AC3E}">
        <p14:creationId xmlns:p14="http://schemas.microsoft.com/office/powerpoint/2010/main" val="45495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46125"/>
            <a:ext cx="4962525" cy="3722688"/>
          </a:xfrm>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10"/>
          </p:nvPr>
        </p:nvSpPr>
        <p:spPr/>
        <p:txBody>
          <a:bodyPr/>
          <a:lstStyle/>
          <a:p>
            <a:pPr>
              <a:defRPr/>
            </a:pPr>
            <a:r>
              <a:rPr lang="en-AU" dirty="0" smtClean="0"/>
              <a:t>Confidential: Presentation to RBS Morgans</a:t>
            </a:r>
            <a:endParaRPr lang="en-AU" dirty="0"/>
          </a:p>
        </p:txBody>
      </p:sp>
    </p:spTree>
    <p:extLst>
      <p:ext uri="{BB962C8B-B14F-4D97-AF65-F5344CB8AC3E}">
        <p14:creationId xmlns:p14="http://schemas.microsoft.com/office/powerpoint/2010/main" val="2273297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D31B81-85FE-41CD-A5AF-37193BF5772A}"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2790705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46125"/>
            <a:ext cx="4962525" cy="3722688"/>
          </a:xfrm>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10"/>
          </p:nvPr>
        </p:nvSpPr>
        <p:spPr/>
        <p:txBody>
          <a:bodyPr/>
          <a:lstStyle/>
          <a:p>
            <a:pPr>
              <a:defRPr/>
            </a:pPr>
            <a:r>
              <a:rPr lang="en-AU" dirty="0" smtClean="0"/>
              <a:t>Confidential: Presentation to RBS Morgans</a:t>
            </a:r>
            <a:endParaRPr lang="en-AU" dirty="0"/>
          </a:p>
        </p:txBody>
      </p:sp>
    </p:spTree>
    <p:extLst>
      <p:ext uri="{BB962C8B-B14F-4D97-AF65-F5344CB8AC3E}">
        <p14:creationId xmlns:p14="http://schemas.microsoft.com/office/powerpoint/2010/main" val="2273297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578646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45424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879801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chemeClr val="tx1"/>
                </a:solidFill>
              </a:defRPr>
            </a:lvl1pPr>
          </a:lstStyle>
          <a:p>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A65CB59-8AA7-4E67-B890-2F37B899B868}" type="slidenum">
              <a:rPr lang="en-AU" smtClean="0"/>
              <a:pPr/>
              <a:t>‹#›</a:t>
            </a:fld>
            <a:endParaRPr lang="en-AU" dirty="0"/>
          </a:p>
        </p:txBody>
      </p:sp>
    </p:spTree>
    <p:extLst>
      <p:ext uri="{BB962C8B-B14F-4D97-AF65-F5344CB8AC3E}">
        <p14:creationId xmlns:p14="http://schemas.microsoft.com/office/powerpoint/2010/main" val="82755538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9A65CB59-8AA7-4E67-B890-2F37B899B868}" type="slidenum">
              <a:rPr lang="en-AU" smtClean="0"/>
              <a:pPr/>
              <a:t>‹#›</a:t>
            </a:fld>
            <a:endParaRPr lang="en-AU" dirty="0"/>
          </a:p>
        </p:txBody>
      </p:sp>
    </p:spTree>
    <p:extLst>
      <p:ext uri="{BB962C8B-B14F-4D97-AF65-F5344CB8AC3E}">
        <p14:creationId xmlns:p14="http://schemas.microsoft.com/office/powerpoint/2010/main" val="77696624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9A65CB59-8AA7-4E67-B890-2F37B899B868}" type="slidenum">
              <a:rPr lang="en-AU" smtClean="0"/>
              <a:pPr/>
              <a:t>‹#›</a:t>
            </a:fld>
            <a:endParaRPr lang="en-AU" dirty="0"/>
          </a:p>
        </p:txBody>
      </p:sp>
    </p:spTree>
    <p:extLst>
      <p:ext uri="{BB962C8B-B14F-4D97-AF65-F5344CB8AC3E}">
        <p14:creationId xmlns:p14="http://schemas.microsoft.com/office/powerpoint/2010/main" val="25195066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6553200" y="6437034"/>
            <a:ext cx="2133600" cy="365125"/>
          </a:xfrm>
        </p:spPr>
        <p:txBody>
          <a:bodyPr/>
          <a:lstStyle/>
          <a:p>
            <a:fld id="{0EB25E73-B175-4AF6-9CE0-E219B88E0086}" type="slidenum">
              <a:rPr lang="en-AU" smtClean="0"/>
              <a:pPr/>
              <a:t>‹#›</a:t>
            </a:fld>
            <a:endParaRPr lang="en-AU" dirty="0"/>
          </a:p>
        </p:txBody>
      </p:sp>
      <p:sp>
        <p:nvSpPr>
          <p:cNvPr id="3" name="Footer Placeholder 2"/>
          <p:cNvSpPr>
            <a:spLocks noGrp="1"/>
          </p:cNvSpPr>
          <p:nvPr>
            <p:ph type="ftr" sz="quarter" idx="10"/>
          </p:nvPr>
        </p:nvSpPr>
        <p:spPr>
          <a:xfrm>
            <a:off x="138965" y="6437034"/>
            <a:ext cx="3222800" cy="365125"/>
          </a:xfrm>
        </p:spPr>
        <p:txBody>
          <a:bodyPr/>
          <a:lstStyle>
            <a:lvl1pPr>
              <a:defRPr>
                <a:solidFill>
                  <a:schemeClr val="tx1"/>
                </a:solidFill>
              </a:defRPr>
            </a:lvl1pPr>
          </a:lstStyle>
          <a:p>
            <a:endParaRPr lang="en-AU" dirty="0"/>
          </a:p>
        </p:txBody>
      </p:sp>
    </p:spTree>
    <p:extLst>
      <p:ext uri="{BB962C8B-B14F-4D97-AF65-F5344CB8AC3E}">
        <p14:creationId xmlns:p14="http://schemas.microsoft.com/office/powerpoint/2010/main" val="126074425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ext Box 13"/>
          <p:cNvSpPr txBox="1">
            <a:spLocks noChangeArrowheads="1"/>
          </p:cNvSpPr>
          <p:nvPr userDrawn="1"/>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lvl1pPr indent="1809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AU" sz="3100" b="1" dirty="0" smtClean="0">
              <a:solidFill>
                <a:schemeClr val="bg1"/>
              </a:solidFill>
              <a:latin typeface="Calibri" pitchFamily="34" charset="0"/>
            </a:endParaRPr>
          </a:p>
        </p:txBody>
      </p:sp>
      <p:sp>
        <p:nvSpPr>
          <p:cNvPr id="2" name="Footer Placeholder 1"/>
          <p:cNvSpPr>
            <a:spLocks noGrp="1"/>
          </p:cNvSpPr>
          <p:nvPr>
            <p:ph type="ftr" sz="quarter" idx="10"/>
          </p:nvPr>
        </p:nvSpPr>
        <p:spPr/>
        <p:txBody>
          <a:bodyPr/>
          <a:lstStyle/>
          <a:p>
            <a:endParaRPr lang="en-AU" dirty="0"/>
          </a:p>
        </p:txBody>
      </p:sp>
      <p:sp>
        <p:nvSpPr>
          <p:cNvPr id="4" name="Slide Number Placeholder 3"/>
          <p:cNvSpPr>
            <a:spLocks noGrp="1"/>
          </p:cNvSpPr>
          <p:nvPr>
            <p:ph type="sldNum" sz="quarter" idx="11"/>
          </p:nvPr>
        </p:nvSpPr>
        <p:spPr/>
        <p:txBody>
          <a:bodyPr/>
          <a:lstStyle/>
          <a:p>
            <a:fld id="{0EB25E73-B175-4AF6-9CE0-E219B88E0086}" type="slidenum">
              <a:rPr lang="en-AU" smtClean="0"/>
              <a:pPr/>
              <a:t>‹#›</a:t>
            </a:fld>
            <a:endParaRPr lang="en-AU" dirty="0"/>
          </a:p>
        </p:txBody>
      </p:sp>
    </p:spTree>
    <p:extLst>
      <p:ext uri="{BB962C8B-B14F-4D97-AF65-F5344CB8AC3E}">
        <p14:creationId xmlns:p14="http://schemas.microsoft.com/office/powerpoint/2010/main" val="178339497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AU"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9A65CB59-8AA7-4E67-B890-2F37B899B868}" type="slidenum">
              <a:rPr lang="en-AU" smtClean="0"/>
              <a:pPr/>
              <a:t>‹#›</a:t>
            </a:fld>
            <a:endParaRPr lang="en-AU" dirty="0"/>
          </a:p>
        </p:txBody>
      </p:sp>
    </p:spTree>
    <p:extLst>
      <p:ext uri="{BB962C8B-B14F-4D97-AF65-F5344CB8AC3E}">
        <p14:creationId xmlns:p14="http://schemas.microsoft.com/office/powerpoint/2010/main" val="171833471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9A65CB59-8AA7-4E67-B890-2F37B899B868}" type="slidenum">
              <a:rPr lang="en-AU" smtClean="0"/>
              <a:pPr/>
              <a:t>‹#›</a:t>
            </a:fld>
            <a:endParaRPr lang="en-AU" dirty="0"/>
          </a:p>
        </p:txBody>
      </p:sp>
    </p:spTree>
    <p:extLst>
      <p:ext uri="{BB962C8B-B14F-4D97-AF65-F5344CB8AC3E}">
        <p14:creationId xmlns:p14="http://schemas.microsoft.com/office/powerpoint/2010/main" val="213262082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9A65CB59-8AA7-4E67-B890-2F37B899B868}" type="slidenum">
              <a:rPr lang="en-AU" smtClean="0"/>
              <a:pPr/>
              <a:t>‹#›</a:t>
            </a:fld>
            <a:endParaRPr lang="en-AU" dirty="0"/>
          </a:p>
        </p:txBody>
      </p:sp>
    </p:spTree>
    <p:extLst>
      <p:ext uri="{BB962C8B-B14F-4D97-AF65-F5344CB8AC3E}">
        <p14:creationId xmlns:p14="http://schemas.microsoft.com/office/powerpoint/2010/main" val="263489486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9A65CB59-8AA7-4E67-B890-2F37B899B868}" type="slidenum">
              <a:rPr lang="en-AU" smtClean="0"/>
              <a:pPr/>
              <a:t>‹#›</a:t>
            </a:fld>
            <a:endParaRPr lang="en-AU" dirty="0"/>
          </a:p>
        </p:txBody>
      </p:sp>
    </p:spTree>
    <p:extLst>
      <p:ext uri="{BB962C8B-B14F-4D97-AF65-F5344CB8AC3E}">
        <p14:creationId xmlns:p14="http://schemas.microsoft.com/office/powerpoint/2010/main" val="3224121557"/>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9A65CB59-8AA7-4E67-B890-2F37B899B868}" type="slidenum">
              <a:rPr lang="en-AU" smtClean="0"/>
              <a:pPr/>
              <a:t>‹#›</a:t>
            </a:fld>
            <a:endParaRPr lang="en-AU" dirty="0"/>
          </a:p>
        </p:txBody>
      </p:sp>
    </p:spTree>
    <p:extLst>
      <p:ext uri="{BB962C8B-B14F-4D97-AF65-F5344CB8AC3E}">
        <p14:creationId xmlns:p14="http://schemas.microsoft.com/office/powerpoint/2010/main" val="36008769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9A65CB59-8AA7-4E67-B890-2F37B899B868}" type="slidenum">
              <a:rPr lang="en-AU" smtClean="0"/>
              <a:pPr/>
              <a:t>‹#›</a:t>
            </a:fld>
            <a:endParaRPr lang="en-AU" dirty="0"/>
          </a:p>
        </p:txBody>
      </p:sp>
    </p:spTree>
    <p:extLst>
      <p:ext uri="{BB962C8B-B14F-4D97-AF65-F5344CB8AC3E}">
        <p14:creationId xmlns:p14="http://schemas.microsoft.com/office/powerpoint/2010/main" val="1809252525"/>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9A65CB59-8AA7-4E67-B890-2F37B899B868}" type="slidenum">
              <a:rPr lang="en-AU" smtClean="0"/>
              <a:pPr/>
              <a:t>‹#›</a:t>
            </a:fld>
            <a:endParaRPr lang="en-AU" dirty="0"/>
          </a:p>
        </p:txBody>
      </p:sp>
    </p:spTree>
    <p:extLst>
      <p:ext uri="{BB962C8B-B14F-4D97-AF65-F5344CB8AC3E}">
        <p14:creationId xmlns:p14="http://schemas.microsoft.com/office/powerpoint/2010/main" val="348369058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9A65CB59-8AA7-4E67-B890-2F37B899B868}" type="slidenum">
              <a:rPr lang="en-AU" smtClean="0"/>
              <a:pPr/>
              <a:t>‹#›</a:t>
            </a:fld>
            <a:endParaRPr lang="en-AU" dirty="0"/>
          </a:p>
        </p:txBody>
      </p:sp>
    </p:spTree>
    <p:extLst>
      <p:ext uri="{BB962C8B-B14F-4D97-AF65-F5344CB8AC3E}">
        <p14:creationId xmlns:p14="http://schemas.microsoft.com/office/powerpoint/2010/main" val="155980690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0920"/>
            <a:ext cx="8229600" cy="807800"/>
          </a:xfrm>
          <a:prstGeom prst="rect">
            <a:avLst/>
          </a:prstGeom>
        </p:spPr>
        <p:txBody>
          <a:bodyPr vert="horz" lIns="91440" tIns="45720" rIns="91440" bIns="45720" rtlCol="0" anchor="ctr">
            <a:normAutofit/>
          </a:bodyPr>
          <a:lstStyle/>
          <a:p>
            <a:r>
              <a:rPr lang="en-US" dirty="0" smtClean="0"/>
              <a:t>Click to edit Master title style</a:t>
            </a:r>
            <a:endParaRPr lang="en-AU"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defRPr>
            </a:lvl1pPr>
          </a:lstStyle>
          <a:p>
            <a:fld id="{9A65CB59-8AA7-4E67-B890-2F37B899B868}" type="slidenum">
              <a:rPr lang="en-AU" smtClean="0"/>
              <a:pPr/>
              <a:t>‹#›</a:t>
            </a:fld>
            <a:endParaRPr lang="en-AU" dirty="0"/>
          </a:p>
        </p:txBody>
      </p:sp>
      <p:pic>
        <p:nvPicPr>
          <p:cNvPr id="7" name="Picture 2" descr="P:\Fax letterhead logo\IronRidge Logos\IronRidge_Logo.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04248" y="233022"/>
            <a:ext cx="2167625" cy="53168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467544" y="908720"/>
            <a:ext cx="8208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024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xmlns:p14="http://schemas.microsoft.com/office/powerpoint/2010/main" id="1" dur="indefinite" restart="never" nodeType="tmRoot"/>
      </p:par>
    </p:tnLst>
  </p:timing>
  <p:hf sldNum="0" hdr="0" ftr="0" dt="0"/>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google.com.au/url?sa=i&amp;source=images&amp;cd=&amp;cad=rja&amp;docid=Pl6qs9ogaYwmQM&amp;tbnid=hPsx9acGmwyIBM:&amp;ved=0CAgQjRwwAA&amp;url=http://ian.umces.edu/imagelibrary/displayimage-topd-0-6102.html&amp;ei=mNdKUpL4I-yiigfn3oHADw&amp;psig=AFQjCNE47mbvnGE-vtUUCcoL8_w3Azq3Pw&amp;ust=1380722968679585" TargetMode="External"/><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30.jpeg"/><Relationship Id="rId7" Type="http://schemas.openxmlformats.org/officeDocument/2006/relationships/image" Target="../media/image31.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hyperlink" Target="http://www.google.com.au/url?sa=i&amp;rct=j&amp;q=&amp;esrc=s&amp;frm=1&amp;source=images&amp;cd=&amp;cad=rja&amp;docid=7dvKlU_f7RqEiM&amp;tbnid=PdB2kGs4YKtB0M:&amp;ved=0CAUQjRw&amp;url=http://www.bollore-africa-logistics.com/en/ports-and-terminals/our-container-terminals/port-of-libreville-gabon.html&amp;ei=o9xKUtnfCMjFkQWw7YC4Cw&amp;bvm=bv.53371865,d.dGI&amp;psig=AFQjCNHy9x9Z65D-vD0g1C91FW15CSfUrg&amp;ust=1380724169679181"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mailto:nmather@dgrglobal.com.au" TargetMode="External"/><Relationship Id="rId4" Type="http://schemas.openxmlformats.org/officeDocument/2006/relationships/hyperlink" Target="http://www.dgrglobal.com.au/" TargetMode="External"/><Relationship Id="rId1" Type="http://schemas.openxmlformats.org/officeDocument/2006/relationships/slideLayout" Target="../slideLayouts/slideLayout13.xml"/><Relationship Id="rId2" Type="http://schemas.openxmlformats.org/officeDocument/2006/relationships/hyperlink" Target="mailto:pwilliams@ironridgeresources.com.au"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e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5" Type="http://schemas.openxmlformats.org/officeDocument/2006/relationships/image" Target="../media/image47.jpeg"/><Relationship Id="rId1" Type="http://schemas.openxmlformats.org/officeDocument/2006/relationships/slideLayout" Target="../slideLayouts/slideLayout12.xml"/><Relationship Id="rId2" Type="http://schemas.openxmlformats.org/officeDocument/2006/relationships/image" Target="../media/image4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jpeg"/><Relationship Id="rId3" Type="http://schemas.openxmlformats.org/officeDocument/2006/relationships/image" Target="../media/image52.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5.jpeg"/><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microsoft.com/office/2007/relationships/hdphoto" Target="../media/hdphoto1.wdp"/><Relationship Id="rId10" Type="http://schemas.openxmlformats.org/officeDocument/2006/relationships/image" Target="../media/image10.jpe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49" y="982744"/>
            <a:ext cx="7772400" cy="675935"/>
          </a:xfrm>
        </p:spPr>
        <p:txBody>
          <a:bodyPr>
            <a:normAutofit/>
          </a:bodyPr>
          <a:lstStyle/>
          <a:p>
            <a:pPr algn="ctr"/>
            <a:r>
              <a:rPr lang="en-AU" sz="3600" b="1" dirty="0" smtClean="0">
                <a:solidFill>
                  <a:schemeClr val="tx1">
                    <a:lumMod val="50000"/>
                    <a:lumOff val="50000"/>
                  </a:schemeClr>
                </a:solidFill>
              </a:rPr>
              <a:t>An Emerging African Iron Ore Giant</a:t>
            </a:r>
            <a:endParaRPr lang="en-AU" sz="3600" b="1" dirty="0">
              <a:solidFill>
                <a:schemeClr val="tx1">
                  <a:lumMod val="50000"/>
                  <a:lumOff val="50000"/>
                </a:schemeClr>
              </a:solidFill>
            </a:endParaRPr>
          </a:p>
        </p:txBody>
      </p:sp>
      <p:sp>
        <p:nvSpPr>
          <p:cNvPr id="3" name="Subtitle 2"/>
          <p:cNvSpPr>
            <a:spLocks noGrp="1"/>
          </p:cNvSpPr>
          <p:nvPr>
            <p:ph type="subTitle" idx="1"/>
          </p:nvPr>
        </p:nvSpPr>
        <p:spPr>
          <a:xfrm>
            <a:off x="1063256" y="1491906"/>
            <a:ext cx="6679007" cy="542260"/>
          </a:xfrm>
        </p:spPr>
        <p:txBody>
          <a:bodyPr>
            <a:normAutofit/>
          </a:bodyPr>
          <a:lstStyle/>
          <a:p>
            <a:r>
              <a:rPr lang="en-AU" dirty="0" smtClean="0">
                <a:solidFill>
                  <a:srgbClr val="C00000"/>
                </a:solidFill>
              </a:rPr>
              <a:t>Republic of Gabon</a:t>
            </a:r>
            <a:endParaRPr lang="en-AU" dirty="0">
              <a:solidFill>
                <a:schemeClr val="tx1"/>
              </a:solidFill>
            </a:endParaRPr>
          </a:p>
        </p:txBody>
      </p:sp>
      <p:sp>
        <p:nvSpPr>
          <p:cNvPr id="13" name="TextBox 12"/>
          <p:cNvSpPr txBox="1"/>
          <p:nvPr/>
        </p:nvSpPr>
        <p:spPr>
          <a:xfrm>
            <a:off x="457201" y="361507"/>
            <a:ext cx="2132664" cy="646331"/>
          </a:xfrm>
          <a:prstGeom prst="rect">
            <a:avLst/>
          </a:prstGeom>
          <a:noFill/>
        </p:spPr>
        <p:txBody>
          <a:bodyPr wrap="square" rtlCol="0">
            <a:spAutoFit/>
          </a:bodyPr>
          <a:lstStyle/>
          <a:p>
            <a:r>
              <a:rPr lang="en-AU" dirty="0" smtClean="0">
                <a:solidFill>
                  <a:prstClr val="black"/>
                </a:solidFill>
              </a:rPr>
              <a:t>October 2013</a:t>
            </a:r>
            <a:endParaRPr lang="en-AU" dirty="0">
              <a:solidFill>
                <a:prstClr val="black"/>
              </a:solidFill>
            </a:endParaRPr>
          </a:p>
          <a:p>
            <a:endParaRPr lang="en-AU" dirty="0">
              <a:solidFill>
                <a:prstClr val="black"/>
              </a:solidFill>
            </a:endParaRPr>
          </a:p>
        </p:txBody>
      </p:sp>
      <p:pic>
        <p:nvPicPr>
          <p:cNvPr id="7" name="Picture 6" descr="C:\PHOTOS\GABON_August_2013\Sample_Pics_Edited\DR_8318_3.JPG"/>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4723" y="2053293"/>
            <a:ext cx="4561224" cy="4801909"/>
          </a:xfrm>
          <a:prstGeom prst="rect">
            <a:avLst/>
          </a:prstGeom>
          <a:noFill/>
          <a:ln>
            <a:noFill/>
          </a:ln>
          <a:effectLst>
            <a:softEdge rad="31750"/>
          </a:effectLst>
        </p:spPr>
      </p:pic>
      <p:pic>
        <p:nvPicPr>
          <p:cNvPr id="8" name="Picture 7" descr="C:\PHOTOS\GABON_August_2013\Sample_Pics_Edited\Canga_DR8312_1.JPG"/>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060280"/>
            <a:ext cx="4632276" cy="4801910"/>
          </a:xfrm>
          <a:prstGeom prst="rect">
            <a:avLst/>
          </a:prstGeom>
          <a:noFill/>
          <a:ln>
            <a:noFill/>
          </a:ln>
          <a:effectLst>
            <a:softEdge rad="31750"/>
          </a:effectLst>
        </p:spPr>
      </p:pic>
      <p:grpSp>
        <p:nvGrpSpPr>
          <p:cNvPr id="9" name="Group 54"/>
          <p:cNvGrpSpPr>
            <a:grpSpLocks/>
          </p:cNvGrpSpPr>
          <p:nvPr/>
        </p:nvGrpSpPr>
        <p:grpSpPr bwMode="auto">
          <a:xfrm>
            <a:off x="2339927" y="2167354"/>
            <a:ext cx="3990699" cy="4531158"/>
            <a:chOff x="7110484" y="4421877"/>
            <a:chExt cx="1856687" cy="1969481"/>
          </a:xfrm>
        </p:grpSpPr>
        <p:sp>
          <p:nvSpPr>
            <p:cNvPr id="10" name="Rectangle 9"/>
            <p:cNvSpPr/>
            <p:nvPr/>
          </p:nvSpPr>
          <p:spPr>
            <a:xfrm>
              <a:off x="8128565" y="5301790"/>
              <a:ext cx="449480" cy="6337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solidFill>
                  <a:prstClr val="white"/>
                </a:solidFill>
              </a:endParaRPr>
            </a:p>
          </p:txBody>
        </p:sp>
        <p:sp>
          <p:nvSpPr>
            <p:cNvPr id="11" name="Rectangle 283"/>
            <p:cNvSpPr>
              <a:spLocks noChangeArrowheads="1"/>
            </p:cNvSpPr>
            <p:nvPr/>
          </p:nvSpPr>
          <p:spPr bwMode="auto">
            <a:xfrm>
              <a:off x="8546279" y="4661708"/>
              <a:ext cx="0" cy="3177"/>
            </a:xfrm>
            <a:prstGeom prst="rect">
              <a:avLst/>
            </a:prstGeom>
            <a:solidFill>
              <a:schemeClr val="bg1"/>
            </a:solidFill>
            <a:ln w="9525">
              <a:solidFill>
                <a:schemeClr val="tx1">
                  <a:lumMod val="95000"/>
                  <a:lumOff val="5000"/>
                </a:schemeClr>
              </a:solidFill>
              <a:miter lim="800000"/>
              <a:headEnd/>
              <a:tailEnd/>
            </a:ln>
          </p:spPr>
          <p:txBody>
            <a:bodyPr/>
            <a:lstStyle/>
            <a:p>
              <a:pPr>
                <a:defRPr/>
              </a:pPr>
              <a:endParaRPr lang="en-US" dirty="0">
                <a:solidFill>
                  <a:srgbClr val="FFFFFF"/>
                </a:solidFill>
              </a:endParaRPr>
            </a:p>
          </p:txBody>
        </p:sp>
        <p:sp>
          <p:nvSpPr>
            <p:cNvPr id="12" name="Freeform 286"/>
            <p:cNvSpPr>
              <a:spLocks/>
            </p:cNvSpPr>
            <p:nvPr/>
          </p:nvSpPr>
          <p:spPr bwMode="auto">
            <a:xfrm>
              <a:off x="8506573" y="4542587"/>
              <a:ext cx="141355" cy="119121"/>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0"/>
                <a:gd name="T62" fmla="*/ 97 w 97"/>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4" name="Freeform 287"/>
            <p:cNvSpPr>
              <a:spLocks/>
            </p:cNvSpPr>
            <p:nvPr/>
          </p:nvSpPr>
          <p:spPr bwMode="auto">
            <a:xfrm>
              <a:off x="8506573" y="4542587"/>
              <a:ext cx="141355" cy="119121"/>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0"/>
                <a:gd name="T62" fmla="*/ 97 w 97"/>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5" name="Freeform 303"/>
            <p:cNvSpPr>
              <a:spLocks/>
            </p:cNvSpPr>
            <p:nvPr/>
          </p:nvSpPr>
          <p:spPr bwMode="auto">
            <a:xfrm>
              <a:off x="7162897" y="5117549"/>
              <a:ext cx="206475" cy="144534"/>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18"/>
                <a:gd name="T80" fmla="*/ 24 w 24"/>
                <a:gd name="T81" fmla="*/ 18 h 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6" name="Freeform 304"/>
            <p:cNvSpPr>
              <a:spLocks/>
            </p:cNvSpPr>
            <p:nvPr/>
          </p:nvSpPr>
          <p:spPr bwMode="auto">
            <a:xfrm>
              <a:off x="7110484" y="5011133"/>
              <a:ext cx="162003" cy="114357"/>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85"/>
                <a:gd name="T59" fmla="*/ 114 w 114"/>
                <a:gd name="T60" fmla="*/ 85 h 8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7" name="Freeform 305"/>
            <p:cNvSpPr>
              <a:spLocks/>
            </p:cNvSpPr>
            <p:nvPr/>
          </p:nvSpPr>
          <p:spPr bwMode="auto">
            <a:xfrm>
              <a:off x="7120014" y="4728417"/>
              <a:ext cx="327183" cy="333541"/>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8"/>
                <a:gd name="T79" fmla="*/ 0 h 41"/>
                <a:gd name="T80" fmla="*/ 38 w 38"/>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8" name="Freeform 306"/>
            <p:cNvSpPr>
              <a:spLocks/>
            </p:cNvSpPr>
            <p:nvPr/>
          </p:nvSpPr>
          <p:spPr bwMode="auto">
            <a:xfrm>
              <a:off x="8249273" y="4591824"/>
              <a:ext cx="309712" cy="282716"/>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6"/>
                <a:gd name="T73" fmla="*/ 0 h 35"/>
                <a:gd name="T74" fmla="*/ 36 w 36"/>
                <a:gd name="T75" fmla="*/ 35 h 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9" name="Freeform 307"/>
            <p:cNvSpPr>
              <a:spLocks/>
            </p:cNvSpPr>
            <p:nvPr/>
          </p:nvSpPr>
          <p:spPr bwMode="auto">
            <a:xfrm>
              <a:off x="7826794" y="4542587"/>
              <a:ext cx="446303" cy="403426"/>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
                <a:gd name="T109" fmla="*/ 0 h 50"/>
                <a:gd name="T110" fmla="*/ 52 w 52"/>
                <a:gd name="T111" fmla="*/ 50 h 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0" name="Freeform 308"/>
            <p:cNvSpPr>
              <a:spLocks/>
            </p:cNvSpPr>
            <p:nvPr/>
          </p:nvSpPr>
          <p:spPr bwMode="auto">
            <a:xfrm>
              <a:off x="7782322" y="4421877"/>
              <a:ext cx="112767" cy="200125"/>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8"/>
                <a:gd name="T67" fmla="*/ 0 h 150"/>
                <a:gd name="T68" fmla="*/ 78 w 78"/>
                <a:gd name="T69" fmla="*/ 150 h 15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1" name="Freeform 309"/>
            <p:cNvSpPr>
              <a:spLocks/>
            </p:cNvSpPr>
            <p:nvPr/>
          </p:nvSpPr>
          <p:spPr bwMode="auto">
            <a:xfrm>
              <a:off x="7223252" y="4471114"/>
              <a:ext cx="327183" cy="233479"/>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8"/>
                <a:gd name="T67" fmla="*/ 0 h 174"/>
                <a:gd name="T68" fmla="*/ 228 w 228"/>
                <a:gd name="T69" fmla="*/ 174 h 1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2" name="Freeform 310"/>
            <p:cNvSpPr>
              <a:spLocks/>
            </p:cNvSpPr>
            <p:nvPr/>
          </p:nvSpPr>
          <p:spPr bwMode="auto">
            <a:xfrm>
              <a:off x="7124779" y="4704593"/>
              <a:ext cx="227122" cy="184242"/>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23"/>
                <a:gd name="T41" fmla="*/ 26 w 26"/>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3" name="Freeform 311"/>
            <p:cNvSpPr>
              <a:spLocks/>
            </p:cNvSpPr>
            <p:nvPr/>
          </p:nvSpPr>
          <p:spPr bwMode="auto">
            <a:xfrm>
              <a:off x="7137485" y="5117549"/>
              <a:ext cx="68295" cy="49237"/>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36"/>
                <a:gd name="T29" fmla="*/ 48 w 48"/>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4" name="Freeform 312"/>
            <p:cNvSpPr>
              <a:spLocks/>
            </p:cNvSpPr>
            <p:nvPr/>
          </p:nvSpPr>
          <p:spPr bwMode="auto">
            <a:xfrm>
              <a:off x="8182566" y="4833244"/>
              <a:ext cx="444715" cy="519372"/>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2"/>
                <a:gd name="T115" fmla="*/ 0 h 64"/>
                <a:gd name="T116" fmla="*/ 52 w 52"/>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5" name="Freeform 313"/>
            <p:cNvSpPr>
              <a:spLocks/>
            </p:cNvSpPr>
            <p:nvPr/>
          </p:nvSpPr>
          <p:spPr bwMode="auto">
            <a:xfrm>
              <a:off x="7351901" y="5174727"/>
              <a:ext cx="163592" cy="152476"/>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19"/>
                <a:gd name="T71" fmla="*/ 19 w 19"/>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6" name="Freeform 314"/>
            <p:cNvSpPr>
              <a:spLocks/>
            </p:cNvSpPr>
            <p:nvPr/>
          </p:nvSpPr>
          <p:spPr bwMode="auto">
            <a:xfrm>
              <a:off x="7267723" y="5230317"/>
              <a:ext cx="117532" cy="96886"/>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12"/>
                <a:gd name="T44" fmla="*/ 14 w 14"/>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7" name="Freeform 315"/>
            <p:cNvSpPr>
              <a:spLocks/>
            </p:cNvSpPr>
            <p:nvPr/>
          </p:nvSpPr>
          <p:spPr bwMode="auto">
            <a:xfrm>
              <a:off x="7213722" y="5198551"/>
              <a:ext cx="85767" cy="73061"/>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54"/>
                <a:gd name="T35" fmla="*/ 60 w 60"/>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8" name="Rectangle 316"/>
            <p:cNvSpPr>
              <a:spLocks noChangeArrowheads="1"/>
            </p:cNvSpPr>
            <p:nvPr/>
          </p:nvSpPr>
          <p:spPr bwMode="auto">
            <a:xfrm>
              <a:off x="7342371" y="4704593"/>
              <a:ext cx="9530" cy="23824"/>
            </a:xfrm>
            <a:prstGeom prst="rect">
              <a:avLst/>
            </a:prstGeom>
            <a:solidFill>
              <a:schemeClr val="bg1"/>
            </a:solidFill>
            <a:ln w="9525">
              <a:solidFill>
                <a:schemeClr val="tx1">
                  <a:lumMod val="95000"/>
                  <a:lumOff val="5000"/>
                </a:schemeClr>
              </a:solidFill>
              <a:miter lim="800000"/>
              <a:headEnd/>
              <a:tailEnd/>
            </a:ln>
          </p:spPr>
          <p:txBody>
            <a:bodyPr/>
            <a:lstStyle/>
            <a:p>
              <a:pPr>
                <a:defRPr/>
              </a:pPr>
              <a:endParaRPr lang="en-US" dirty="0">
                <a:solidFill>
                  <a:srgbClr val="FFFFFF"/>
                </a:solidFill>
              </a:endParaRPr>
            </a:p>
          </p:txBody>
        </p:sp>
        <p:sp>
          <p:nvSpPr>
            <p:cNvPr id="29" name="Freeform 317"/>
            <p:cNvSpPr>
              <a:spLocks/>
            </p:cNvSpPr>
            <p:nvPr/>
          </p:nvSpPr>
          <p:spPr bwMode="auto">
            <a:xfrm>
              <a:off x="7342371" y="4421877"/>
              <a:ext cx="562247" cy="524136"/>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0"/>
                <a:gd name="T130" fmla="*/ 0 h 390"/>
                <a:gd name="T131" fmla="*/ 390 w 390"/>
                <a:gd name="T132" fmla="*/ 390 h 3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0" name="Freeform 318"/>
            <p:cNvSpPr>
              <a:spLocks/>
            </p:cNvSpPr>
            <p:nvPr/>
          </p:nvSpPr>
          <p:spPr bwMode="auto">
            <a:xfrm>
              <a:off x="7342371" y="4421877"/>
              <a:ext cx="562247" cy="524136"/>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0"/>
                <a:gd name="T130" fmla="*/ 0 h 390"/>
                <a:gd name="T131" fmla="*/ 390 w 390"/>
                <a:gd name="T132" fmla="*/ 390 h 3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1" name="Freeform 364"/>
            <p:cNvSpPr>
              <a:spLocks/>
            </p:cNvSpPr>
            <p:nvPr/>
          </p:nvSpPr>
          <p:spPr bwMode="auto">
            <a:xfrm>
              <a:off x="7585377" y="4825303"/>
              <a:ext cx="432009" cy="300187"/>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0"/>
                <a:gd name="T85" fmla="*/ 0 h 223"/>
                <a:gd name="T86" fmla="*/ 300 w 300"/>
                <a:gd name="T87" fmla="*/ 223 h 22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2" name="Freeform 365"/>
            <p:cNvSpPr>
              <a:spLocks/>
            </p:cNvSpPr>
            <p:nvPr/>
          </p:nvSpPr>
          <p:spPr bwMode="auto">
            <a:xfrm>
              <a:off x="7585377" y="4825303"/>
              <a:ext cx="432009" cy="300187"/>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0"/>
                <a:gd name="T85" fmla="*/ 0 h 223"/>
                <a:gd name="T86" fmla="*/ 300 w 300"/>
                <a:gd name="T87" fmla="*/ 223 h 22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3" name="Freeform 366"/>
            <p:cNvSpPr>
              <a:spLocks/>
            </p:cNvSpPr>
            <p:nvPr/>
          </p:nvSpPr>
          <p:spPr bwMode="auto">
            <a:xfrm>
              <a:off x="7248664" y="4784007"/>
              <a:ext cx="447892" cy="400249"/>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
                <a:gd name="T112" fmla="*/ 0 h 49"/>
                <a:gd name="T113" fmla="*/ 52 w 52"/>
                <a:gd name="T114" fmla="*/ 49 h 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4" name="Freeform 367"/>
            <p:cNvSpPr>
              <a:spLocks/>
            </p:cNvSpPr>
            <p:nvPr/>
          </p:nvSpPr>
          <p:spPr bwMode="auto">
            <a:xfrm>
              <a:off x="8708283" y="5150902"/>
              <a:ext cx="258888" cy="328777"/>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
                <a:gd name="T67" fmla="*/ 0 h 246"/>
                <a:gd name="T68" fmla="*/ 180 w 180"/>
                <a:gd name="T69" fmla="*/ 246 h 2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5" name="Freeform 368"/>
            <p:cNvSpPr>
              <a:spLocks/>
            </p:cNvSpPr>
            <p:nvPr/>
          </p:nvSpPr>
          <p:spPr bwMode="auto">
            <a:xfrm>
              <a:off x="7963385" y="5125489"/>
              <a:ext cx="38118" cy="13024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96"/>
                <a:gd name="T26" fmla="*/ 24 w 24"/>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96">
                  <a:moveTo>
                    <a:pt x="12" y="0"/>
                  </a:moveTo>
                  <a:lnTo>
                    <a:pt x="12" y="0"/>
                  </a:lnTo>
                  <a:lnTo>
                    <a:pt x="24" y="42"/>
                  </a:lnTo>
                  <a:lnTo>
                    <a:pt x="0" y="48"/>
                  </a:lnTo>
                  <a:lnTo>
                    <a:pt x="0" y="66"/>
                  </a:lnTo>
                  <a:lnTo>
                    <a:pt x="18" y="96"/>
                  </a:lnTo>
                  <a:lnTo>
                    <a:pt x="24" y="96"/>
                  </a:lnTo>
                  <a:lnTo>
                    <a:pt x="12" y="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6" name="Freeform 369"/>
            <p:cNvSpPr>
              <a:spLocks/>
            </p:cNvSpPr>
            <p:nvPr/>
          </p:nvSpPr>
          <p:spPr bwMode="auto">
            <a:xfrm>
              <a:off x="7963385" y="5125489"/>
              <a:ext cx="38118" cy="13024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 name="T21" fmla="*/ 0 w 24"/>
                <a:gd name="T22" fmla="*/ 0 h 96"/>
                <a:gd name="T23" fmla="*/ 24 w 24"/>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96">
                  <a:moveTo>
                    <a:pt x="12" y="0"/>
                  </a:moveTo>
                  <a:lnTo>
                    <a:pt x="12" y="0"/>
                  </a:lnTo>
                  <a:lnTo>
                    <a:pt x="24" y="42"/>
                  </a:lnTo>
                  <a:lnTo>
                    <a:pt x="0" y="48"/>
                  </a:lnTo>
                  <a:lnTo>
                    <a:pt x="0" y="66"/>
                  </a:lnTo>
                  <a:lnTo>
                    <a:pt x="18" y="96"/>
                  </a:lnTo>
                  <a:lnTo>
                    <a:pt x="24" y="96"/>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7" name="Freeform 370"/>
            <p:cNvSpPr>
              <a:spLocks/>
            </p:cNvSpPr>
            <p:nvPr/>
          </p:nvSpPr>
          <p:spPr bwMode="auto">
            <a:xfrm>
              <a:off x="7945914" y="4833244"/>
              <a:ext cx="285888" cy="422485"/>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8"/>
                <a:gd name="T79" fmla="*/ 0 h 313"/>
                <a:gd name="T80" fmla="*/ 198 w 198"/>
                <a:gd name="T81" fmla="*/ 313 h 3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8" name="Freeform 371"/>
            <p:cNvSpPr>
              <a:spLocks/>
            </p:cNvSpPr>
            <p:nvPr/>
          </p:nvSpPr>
          <p:spPr bwMode="auto">
            <a:xfrm>
              <a:off x="7945914" y="4833244"/>
              <a:ext cx="285888" cy="422485"/>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8"/>
                <a:gd name="T76" fmla="*/ 0 h 313"/>
                <a:gd name="T77" fmla="*/ 198 w 198"/>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9" name="Freeform 372"/>
            <p:cNvSpPr>
              <a:spLocks/>
            </p:cNvSpPr>
            <p:nvPr/>
          </p:nvSpPr>
          <p:spPr bwMode="auto">
            <a:xfrm>
              <a:off x="8034857" y="6024462"/>
              <a:ext cx="438362" cy="366896"/>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
                <a:gd name="T91" fmla="*/ 0 h 45"/>
                <a:gd name="T92" fmla="*/ 51 w 51"/>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0" name="Freeform 373"/>
            <p:cNvSpPr>
              <a:spLocks/>
            </p:cNvSpPr>
            <p:nvPr/>
          </p:nvSpPr>
          <p:spPr bwMode="auto">
            <a:xfrm>
              <a:off x="8128565" y="5903752"/>
              <a:ext cx="260476" cy="244597"/>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
                <a:gd name="T67" fmla="*/ 0 h 180"/>
                <a:gd name="T68" fmla="*/ 180 w 180"/>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1" name="Freeform 374"/>
            <p:cNvSpPr>
              <a:spLocks/>
            </p:cNvSpPr>
            <p:nvPr/>
          </p:nvSpPr>
          <p:spPr bwMode="auto">
            <a:xfrm>
              <a:off x="8396982" y="5716334"/>
              <a:ext cx="295418" cy="438368"/>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54"/>
                <a:gd name="T116" fmla="*/ 34 w 34"/>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2" name="Freeform 375"/>
            <p:cNvSpPr>
              <a:spLocks/>
            </p:cNvSpPr>
            <p:nvPr/>
          </p:nvSpPr>
          <p:spPr bwMode="auto">
            <a:xfrm>
              <a:off x="8396982" y="5466973"/>
              <a:ext cx="284301" cy="274774"/>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34"/>
                <a:gd name="T83" fmla="*/ 33 w 33"/>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3" name="Freeform 376"/>
            <p:cNvSpPr>
              <a:spLocks/>
            </p:cNvSpPr>
            <p:nvPr/>
          </p:nvSpPr>
          <p:spPr bwMode="auto">
            <a:xfrm>
              <a:off x="7912560" y="5594036"/>
              <a:ext cx="328771" cy="30971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38"/>
                <a:gd name="T77" fmla="*/ 38 w 38"/>
                <a:gd name="T78" fmla="*/ 38 h 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4" name="Freeform 377"/>
            <p:cNvSpPr>
              <a:spLocks/>
            </p:cNvSpPr>
            <p:nvPr/>
          </p:nvSpPr>
          <p:spPr bwMode="auto">
            <a:xfrm>
              <a:off x="7912560" y="5301790"/>
              <a:ext cx="511423" cy="478075"/>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9"/>
                <a:gd name="T121" fmla="*/ 0 h 59"/>
                <a:gd name="T122" fmla="*/ 59 w 59"/>
                <a:gd name="T123" fmla="*/ 59 h 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5" name="Freeform 378"/>
            <p:cNvSpPr>
              <a:spLocks/>
            </p:cNvSpPr>
            <p:nvPr/>
          </p:nvSpPr>
          <p:spPr bwMode="auto">
            <a:xfrm>
              <a:off x="8482748" y="4977779"/>
              <a:ext cx="405009" cy="366895"/>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7"/>
                <a:gd name="T91" fmla="*/ 0 h 45"/>
                <a:gd name="T92" fmla="*/ 47 w 47"/>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6" name="Freeform 379"/>
            <p:cNvSpPr>
              <a:spLocks/>
            </p:cNvSpPr>
            <p:nvPr/>
          </p:nvSpPr>
          <p:spPr bwMode="auto">
            <a:xfrm>
              <a:off x="8506573" y="5319261"/>
              <a:ext cx="227122" cy="244597"/>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30"/>
                <a:gd name="T71" fmla="*/ 26 w 26"/>
                <a:gd name="T72" fmla="*/ 30 h 3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7" name="Freeform 380"/>
            <p:cNvSpPr>
              <a:spLocks/>
            </p:cNvSpPr>
            <p:nvPr/>
          </p:nvSpPr>
          <p:spPr bwMode="auto">
            <a:xfrm>
              <a:off x="8266744" y="5846574"/>
              <a:ext cx="206475" cy="185831"/>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3"/>
                <a:gd name="T56" fmla="*/ 24 w 24"/>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8" name="Freeform 382"/>
            <p:cNvSpPr>
              <a:spLocks/>
            </p:cNvSpPr>
            <p:nvPr/>
          </p:nvSpPr>
          <p:spPr bwMode="auto">
            <a:xfrm>
              <a:off x="7447197" y="5052428"/>
              <a:ext cx="204887" cy="146123"/>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9"/>
                <a:gd name="T62" fmla="*/ 144 w 144"/>
                <a:gd name="T63" fmla="*/ 109 h 1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9" name="Freeform 383"/>
            <p:cNvSpPr>
              <a:spLocks/>
            </p:cNvSpPr>
            <p:nvPr/>
          </p:nvSpPr>
          <p:spPr bwMode="auto">
            <a:xfrm>
              <a:off x="7447197" y="5052428"/>
              <a:ext cx="204887" cy="146123"/>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109"/>
                <a:gd name="T59" fmla="*/ 144 w 144"/>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0" name="Freeform 384"/>
            <p:cNvSpPr>
              <a:spLocks/>
            </p:cNvSpPr>
            <p:nvPr/>
          </p:nvSpPr>
          <p:spPr bwMode="auto">
            <a:xfrm>
              <a:off x="7585377" y="5157255"/>
              <a:ext cx="23824" cy="9530"/>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 name="T12" fmla="*/ 0 w 18"/>
                <a:gd name="T13" fmla="*/ 0 h 6"/>
                <a:gd name="T14" fmla="*/ 18 w 18"/>
                <a:gd name="T15" fmla="*/ 6 h 6"/>
              </a:gdLst>
              <a:ahLst/>
              <a:cxnLst>
                <a:cxn ang="T8">
                  <a:pos x="T0" y="T1"/>
                </a:cxn>
                <a:cxn ang="T9">
                  <a:pos x="T2" y="T3"/>
                </a:cxn>
                <a:cxn ang="T10">
                  <a:pos x="T4" y="T5"/>
                </a:cxn>
                <a:cxn ang="T11">
                  <a:pos x="T6" y="T7"/>
                </a:cxn>
              </a:cxnLst>
              <a:rect l="T12" t="T13" r="T14" b="T15"/>
              <a:pathLst>
                <a:path w="18" h="6">
                  <a:moveTo>
                    <a:pt x="0" y="6"/>
                  </a:moveTo>
                  <a:lnTo>
                    <a:pt x="6" y="6"/>
                  </a:lnTo>
                  <a:lnTo>
                    <a:pt x="18" y="0"/>
                  </a:lnTo>
                  <a:lnTo>
                    <a:pt x="0"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1" name="Freeform 385"/>
            <p:cNvSpPr>
              <a:spLocks/>
            </p:cNvSpPr>
            <p:nvPr/>
          </p:nvSpPr>
          <p:spPr bwMode="auto">
            <a:xfrm>
              <a:off x="7585377" y="5157255"/>
              <a:ext cx="23824" cy="9530"/>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 name="T9" fmla="*/ 0 w 18"/>
                <a:gd name="T10" fmla="*/ 0 h 6"/>
                <a:gd name="T11" fmla="*/ 18 w 18"/>
                <a:gd name="T12" fmla="*/ 6 h 6"/>
              </a:gdLst>
              <a:ahLst/>
              <a:cxnLst>
                <a:cxn ang="T6">
                  <a:pos x="T0" y="T1"/>
                </a:cxn>
                <a:cxn ang="T7">
                  <a:pos x="T2" y="T3"/>
                </a:cxn>
                <a:cxn ang="T8">
                  <a:pos x="T4" y="T5"/>
                </a:cxn>
              </a:cxnLst>
              <a:rect l="T9" t="T10" r="T11" b="T12"/>
              <a:pathLst>
                <a:path w="18" h="6">
                  <a:moveTo>
                    <a:pt x="0" y="6"/>
                  </a:moveTo>
                  <a:lnTo>
                    <a:pt x="6" y="6"/>
                  </a:lnTo>
                  <a:lnTo>
                    <a:pt x="18" y="0"/>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2" name="Freeform 386"/>
            <p:cNvSpPr>
              <a:spLocks/>
            </p:cNvSpPr>
            <p:nvPr/>
          </p:nvSpPr>
          <p:spPr bwMode="auto">
            <a:xfrm>
              <a:off x="7496434" y="5166785"/>
              <a:ext cx="112767" cy="135005"/>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
                <a:gd name="T40" fmla="*/ 0 h 102"/>
                <a:gd name="T41" fmla="*/ 78 w 78"/>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3" name="Freeform 387"/>
            <p:cNvSpPr>
              <a:spLocks/>
            </p:cNvSpPr>
            <p:nvPr/>
          </p:nvSpPr>
          <p:spPr bwMode="auto">
            <a:xfrm>
              <a:off x="7663202" y="5061958"/>
              <a:ext cx="327183" cy="273186"/>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205"/>
                <a:gd name="T83" fmla="*/ 228 w 228"/>
                <a:gd name="T84" fmla="*/ 205 h 2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4" name="Freeform 388"/>
            <p:cNvSpPr>
              <a:spLocks/>
            </p:cNvSpPr>
            <p:nvPr/>
          </p:nvSpPr>
          <p:spPr bwMode="auto">
            <a:xfrm>
              <a:off x="7984032" y="5166785"/>
              <a:ext cx="351008" cy="195360"/>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6"/>
                <a:gd name="T67" fmla="*/ 0 h 144"/>
                <a:gd name="T68" fmla="*/ 246 w 246"/>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5" name="Freeform 389"/>
            <p:cNvSpPr>
              <a:spLocks/>
            </p:cNvSpPr>
            <p:nvPr/>
          </p:nvSpPr>
          <p:spPr bwMode="auto">
            <a:xfrm>
              <a:off x="7877618" y="5344674"/>
              <a:ext cx="216005" cy="241420"/>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
                <a:gd name="T67" fmla="*/ 0 h 180"/>
                <a:gd name="T68" fmla="*/ 150 w 150"/>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6" name="Freeform 390"/>
            <p:cNvSpPr>
              <a:spLocks/>
            </p:cNvSpPr>
            <p:nvPr/>
          </p:nvSpPr>
          <p:spPr bwMode="auto">
            <a:xfrm>
              <a:off x="7826793" y="5395500"/>
              <a:ext cx="162005" cy="145327"/>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0"/>
                <a:gd name="T40" fmla="*/ 0 h 102"/>
                <a:gd name="T41" fmla="*/ 90 w 90"/>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C00000"/>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7" name="Freeform 391"/>
            <p:cNvSpPr>
              <a:spLocks/>
            </p:cNvSpPr>
            <p:nvPr/>
          </p:nvSpPr>
          <p:spPr bwMode="auto">
            <a:xfrm>
              <a:off x="7801382" y="5125489"/>
              <a:ext cx="204886" cy="270009"/>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98"/>
                <a:gd name="T68" fmla="*/ 144 w 144"/>
                <a:gd name="T69" fmla="*/ 198 h 1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8" name="Freeform 392"/>
            <p:cNvSpPr>
              <a:spLocks/>
            </p:cNvSpPr>
            <p:nvPr/>
          </p:nvSpPr>
          <p:spPr bwMode="auto">
            <a:xfrm>
              <a:off x="7801382" y="5125489"/>
              <a:ext cx="204886" cy="270009"/>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198"/>
                <a:gd name="T65" fmla="*/ 144 w 144"/>
                <a:gd name="T66" fmla="*/ 198 h 1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9" name="Freeform 393"/>
            <p:cNvSpPr>
              <a:spLocks/>
            </p:cNvSpPr>
            <p:nvPr/>
          </p:nvSpPr>
          <p:spPr bwMode="auto">
            <a:xfrm>
              <a:off x="7609200" y="5117549"/>
              <a:ext cx="69884" cy="162006"/>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120"/>
                <a:gd name="T47" fmla="*/ 48 w 48"/>
                <a:gd name="T48" fmla="*/ 120 h 1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60" name="Freeform 394"/>
            <p:cNvSpPr>
              <a:spLocks/>
            </p:cNvSpPr>
            <p:nvPr/>
          </p:nvSpPr>
          <p:spPr bwMode="auto">
            <a:xfrm>
              <a:off x="7585377" y="5157255"/>
              <a:ext cx="61942" cy="131829"/>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96"/>
                <a:gd name="T32" fmla="*/ 42 w 42"/>
                <a:gd name="T33" fmla="*/ 96 h 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61" name="Freeform 395"/>
            <p:cNvSpPr>
              <a:spLocks/>
            </p:cNvSpPr>
            <p:nvPr/>
          </p:nvSpPr>
          <p:spPr bwMode="auto">
            <a:xfrm>
              <a:off x="7904619" y="5881516"/>
              <a:ext cx="354184" cy="338307"/>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6"/>
                <a:gd name="T85" fmla="*/ 0 h 252"/>
                <a:gd name="T86" fmla="*/ 246 w 246"/>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62" name="Rectangle 61"/>
            <p:cNvSpPr/>
            <p:nvPr/>
          </p:nvSpPr>
          <p:spPr bwMode="auto">
            <a:xfrm>
              <a:off x="7842677" y="5398676"/>
              <a:ext cx="57178" cy="50825"/>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charset="0"/>
              </a:endParaRPr>
            </a:p>
          </p:txBody>
        </p:sp>
      </p:grpSp>
    </p:spTree>
    <p:extLst>
      <p:ext uri="{BB962C8B-B14F-4D97-AF65-F5344CB8AC3E}">
        <p14:creationId xmlns:p14="http://schemas.microsoft.com/office/powerpoint/2010/main" val="29544246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426" y="944109"/>
            <a:ext cx="6657828" cy="521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p:nvSpPr>
        <p:spPr>
          <a:xfrm>
            <a:off x="1763713" y="2205038"/>
            <a:ext cx="1079500" cy="10080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rot="18575972">
            <a:off x="4600576" y="4304289"/>
            <a:ext cx="1095375" cy="18843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rot="20010568">
            <a:off x="3473932" y="3106737"/>
            <a:ext cx="684212" cy="23907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15" name="Straight Connector 14"/>
          <p:cNvCxnSpPr/>
          <p:nvPr/>
        </p:nvCxnSpPr>
        <p:spPr>
          <a:xfrm flipH="1">
            <a:off x="2843213" y="5732463"/>
            <a:ext cx="2736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1619250" y="3933825"/>
            <a:ext cx="9366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53" name="TextBox 18"/>
          <p:cNvSpPr txBox="1">
            <a:spLocks noChangeArrowheads="1"/>
          </p:cNvSpPr>
          <p:nvPr/>
        </p:nvSpPr>
        <p:spPr bwMode="auto">
          <a:xfrm>
            <a:off x="1711325" y="3933825"/>
            <a:ext cx="747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a:t>10km</a:t>
            </a:r>
          </a:p>
        </p:txBody>
      </p:sp>
      <p:cxnSp>
        <p:nvCxnSpPr>
          <p:cNvPr id="22" name="Straight Connector 21"/>
          <p:cNvCxnSpPr>
            <a:stCxn id="12" idx="7"/>
          </p:cNvCxnSpPr>
          <p:nvPr/>
        </p:nvCxnSpPr>
        <p:spPr>
          <a:xfrm flipV="1">
            <a:off x="4882357" y="2566770"/>
            <a:ext cx="0" cy="195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843213" y="2636838"/>
            <a:ext cx="23050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56" name="TextBox 25"/>
          <p:cNvSpPr txBox="1">
            <a:spLocks noChangeArrowheads="1"/>
          </p:cNvSpPr>
          <p:nvPr/>
        </p:nvSpPr>
        <p:spPr bwMode="auto">
          <a:xfrm>
            <a:off x="530911" y="5013325"/>
            <a:ext cx="2946400" cy="522288"/>
          </a:xfrm>
          <a:prstGeom prst="rect">
            <a:avLst/>
          </a:prstGeom>
          <a:solidFill>
            <a:schemeClr val="bg1"/>
          </a:solidFill>
          <a:ln w="9525">
            <a:solidFill>
              <a:schemeClr val="tx1"/>
            </a:solidFill>
            <a:miter lim="800000"/>
            <a:headEnd/>
            <a:tailEnd/>
          </a:ln>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400" dirty="0"/>
              <a:t>Target Zones within new </a:t>
            </a:r>
          </a:p>
          <a:p>
            <a:pPr eaLnBrk="1" hangingPunct="1"/>
            <a:r>
              <a:rPr lang="en-GB" sz="1400" dirty="0"/>
              <a:t>IRR application – </a:t>
            </a:r>
            <a:r>
              <a:rPr lang="en-GB" sz="1400" b="1" i="1" dirty="0"/>
              <a:t>Tchibanga Nord</a:t>
            </a:r>
          </a:p>
        </p:txBody>
      </p:sp>
      <p:cxnSp>
        <p:nvCxnSpPr>
          <p:cNvPr id="28" name="Straight Connector 27"/>
          <p:cNvCxnSpPr/>
          <p:nvPr/>
        </p:nvCxnSpPr>
        <p:spPr>
          <a:xfrm flipH="1" flipV="1">
            <a:off x="3491340" y="5274469"/>
            <a:ext cx="546318" cy="4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58" name="TextBox 19"/>
          <p:cNvSpPr txBox="1">
            <a:spLocks noChangeArrowheads="1"/>
          </p:cNvSpPr>
          <p:nvPr/>
        </p:nvSpPr>
        <p:spPr bwMode="auto">
          <a:xfrm>
            <a:off x="4787900" y="2330450"/>
            <a:ext cx="1901825" cy="522288"/>
          </a:xfrm>
          <a:prstGeom prst="rect">
            <a:avLst/>
          </a:prstGeom>
          <a:solidFill>
            <a:schemeClr val="bg1"/>
          </a:solidFill>
          <a:ln w="9525">
            <a:solidFill>
              <a:schemeClr val="tx1"/>
            </a:solidFill>
            <a:miter lim="800000"/>
            <a:headEnd/>
            <a:tailEnd/>
          </a:ln>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400" dirty="0"/>
              <a:t>Target Zones within </a:t>
            </a:r>
          </a:p>
          <a:p>
            <a:pPr eaLnBrk="1" hangingPunct="1"/>
            <a:r>
              <a:rPr lang="en-GB" sz="1400" dirty="0"/>
              <a:t>IRR Tchibanga permit</a:t>
            </a:r>
          </a:p>
        </p:txBody>
      </p:sp>
      <p:sp>
        <p:nvSpPr>
          <p:cNvPr id="6159" name="TextBox 1"/>
          <p:cNvSpPr txBox="1">
            <a:spLocks noChangeArrowheads="1"/>
          </p:cNvSpPr>
          <p:nvPr/>
        </p:nvSpPr>
        <p:spPr bwMode="auto">
          <a:xfrm>
            <a:off x="162426" y="6115050"/>
            <a:ext cx="6801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400" dirty="0"/>
              <a:t>Colour image shows magnetic intensity: gravity anomalies are outlined in black</a:t>
            </a:r>
          </a:p>
        </p:txBody>
      </p:sp>
      <p:sp>
        <p:nvSpPr>
          <p:cNvPr id="2" name="Rectangle 1"/>
          <p:cNvSpPr/>
          <p:nvPr/>
        </p:nvSpPr>
        <p:spPr>
          <a:xfrm>
            <a:off x="467832" y="237854"/>
            <a:ext cx="6315739" cy="677108"/>
          </a:xfrm>
          <a:prstGeom prst="rect">
            <a:avLst/>
          </a:prstGeom>
        </p:spPr>
        <p:txBody>
          <a:bodyPr wrap="square">
            <a:spAutoFit/>
          </a:bodyPr>
          <a:lstStyle/>
          <a:p>
            <a:r>
              <a:rPr lang="en-GB" sz="2000" dirty="0"/>
              <a:t>Tchibanga – Target Zones</a:t>
            </a:r>
            <a:endParaRPr lang="en-GB" sz="2000" dirty="0">
              <a:solidFill>
                <a:srgbClr val="C00000"/>
              </a:solidFill>
            </a:endParaRPr>
          </a:p>
          <a:p>
            <a:r>
              <a:rPr lang="en-GB" dirty="0" smtClean="0"/>
              <a:t>Magnetic &amp; Gravity Data  Correlation</a:t>
            </a:r>
            <a:endParaRPr lang="en-GB" dirty="0">
              <a:solidFill>
                <a:srgbClr val="C00000"/>
              </a:solidFill>
            </a:endParaRPr>
          </a:p>
        </p:txBody>
      </p:sp>
      <p:pic>
        <p:nvPicPr>
          <p:cNvPr id="16" name="Picture 15" descr="C:\PHOTOS\GABON_August_2013\Sample_Pics_Edited\DSC00518.JPG"/>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83570" y="2214094"/>
            <a:ext cx="2360429" cy="3518369"/>
          </a:xfrm>
          <a:prstGeom prst="rect">
            <a:avLst/>
          </a:prstGeom>
          <a:noFill/>
          <a:ln>
            <a:noFill/>
          </a:ln>
          <a:effectLst>
            <a:softEdge rad="63500"/>
          </a:effectLst>
        </p:spPr>
      </p:pic>
    </p:spTree>
    <p:extLst>
      <p:ext uri="{BB962C8B-B14F-4D97-AF65-F5344CB8AC3E}">
        <p14:creationId xmlns:p14="http://schemas.microsoft.com/office/powerpoint/2010/main" val="275224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18962" y="1522447"/>
            <a:ext cx="3919325" cy="340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Group 26"/>
          <p:cNvGrpSpPr>
            <a:grpSpLocks/>
          </p:cNvGrpSpPr>
          <p:nvPr/>
        </p:nvGrpSpPr>
        <p:grpSpPr bwMode="auto">
          <a:xfrm>
            <a:off x="307182" y="1522447"/>
            <a:ext cx="3594967" cy="3493115"/>
            <a:chOff x="167874" y="260648"/>
            <a:chExt cx="4188102" cy="4146636"/>
          </a:xfrm>
        </p:grpSpPr>
        <p:pic>
          <p:nvPicPr>
            <p:cNvPr id="718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874" y="260648"/>
              <a:ext cx="4188102" cy="414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86" name="Group 10"/>
            <p:cNvGrpSpPr>
              <a:grpSpLocks/>
            </p:cNvGrpSpPr>
            <p:nvPr/>
          </p:nvGrpSpPr>
          <p:grpSpPr bwMode="auto">
            <a:xfrm>
              <a:off x="703128" y="2492896"/>
              <a:ext cx="1636624" cy="1656184"/>
              <a:chOff x="703128" y="2492896"/>
              <a:chExt cx="1636624" cy="1656184"/>
            </a:xfrm>
          </p:grpSpPr>
          <p:cxnSp>
            <p:nvCxnSpPr>
              <p:cNvPr id="5" name="Straight Connector 4"/>
              <p:cNvCxnSpPr/>
              <p:nvPr/>
            </p:nvCxnSpPr>
            <p:spPr>
              <a:xfrm>
                <a:off x="703346" y="2637829"/>
                <a:ext cx="1512417" cy="15109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03346" y="2493452"/>
                <a:ext cx="124216" cy="144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215763" y="4004372"/>
                <a:ext cx="124216" cy="144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172" name="Group 13"/>
          <p:cNvGrpSpPr>
            <a:grpSpLocks/>
          </p:cNvGrpSpPr>
          <p:nvPr/>
        </p:nvGrpSpPr>
        <p:grpSpPr bwMode="auto">
          <a:xfrm rot="-469862">
            <a:off x="4660437" y="3476411"/>
            <a:ext cx="1390765" cy="1416532"/>
            <a:chOff x="703128" y="2492896"/>
            <a:chExt cx="1636624" cy="1656184"/>
          </a:xfrm>
        </p:grpSpPr>
        <p:cxnSp>
          <p:nvCxnSpPr>
            <p:cNvPr id="15" name="Straight Connector 14"/>
            <p:cNvCxnSpPr/>
            <p:nvPr/>
          </p:nvCxnSpPr>
          <p:spPr>
            <a:xfrm>
              <a:off x="698760" y="2631851"/>
              <a:ext cx="1511389" cy="15120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702953" y="2487496"/>
              <a:ext cx="125234" cy="144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214396" y="3999622"/>
              <a:ext cx="125234" cy="144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73" name="TextBox 12"/>
          <p:cNvSpPr txBox="1">
            <a:spLocks noChangeArrowheads="1"/>
          </p:cNvSpPr>
          <p:nvPr/>
        </p:nvSpPr>
        <p:spPr bwMode="auto">
          <a:xfrm>
            <a:off x="539750" y="3444875"/>
            <a:ext cx="66833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2000" dirty="0"/>
              <a:t>5km</a:t>
            </a:r>
          </a:p>
        </p:txBody>
      </p:sp>
      <p:sp>
        <p:nvSpPr>
          <p:cNvPr id="7174" name="TextBox 18"/>
          <p:cNvSpPr txBox="1">
            <a:spLocks noChangeArrowheads="1"/>
          </p:cNvSpPr>
          <p:nvPr/>
        </p:nvSpPr>
        <p:spPr bwMode="auto">
          <a:xfrm>
            <a:off x="4751924" y="4344404"/>
            <a:ext cx="81121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2000" dirty="0"/>
              <a:t>12km</a:t>
            </a:r>
          </a:p>
        </p:txBody>
      </p:sp>
      <p:sp>
        <p:nvSpPr>
          <p:cNvPr id="20" name="Oval 19"/>
          <p:cNvSpPr/>
          <p:nvPr/>
        </p:nvSpPr>
        <p:spPr>
          <a:xfrm rot="2149377">
            <a:off x="4705990" y="2472683"/>
            <a:ext cx="2500313" cy="106521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22" name="Straight Connector 21"/>
          <p:cNvCxnSpPr>
            <a:stCxn id="20" idx="5"/>
          </p:cNvCxnSpPr>
          <p:nvPr/>
        </p:nvCxnSpPr>
        <p:spPr>
          <a:xfrm>
            <a:off x="6453828" y="3828408"/>
            <a:ext cx="0" cy="174148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7177" name="TextBox 25"/>
          <p:cNvSpPr txBox="1">
            <a:spLocks noChangeArrowheads="1"/>
          </p:cNvSpPr>
          <p:nvPr/>
        </p:nvSpPr>
        <p:spPr bwMode="auto">
          <a:xfrm>
            <a:off x="243682" y="5068888"/>
            <a:ext cx="4024312" cy="830263"/>
          </a:xfrm>
          <a:prstGeom prst="rect">
            <a:avLst/>
          </a:prstGeom>
          <a:solidFill>
            <a:schemeClr val="bg1"/>
          </a:solidFill>
          <a:ln w="9525">
            <a:solidFill>
              <a:schemeClr val="tx2"/>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600" dirty="0"/>
              <a:t>Strong coincident </a:t>
            </a:r>
            <a:r>
              <a:rPr lang="en-GB" sz="1600" dirty="0" smtClean="0"/>
              <a:t>response </a:t>
            </a:r>
            <a:r>
              <a:rPr lang="en-GB" sz="1600" dirty="0"/>
              <a:t>of Mag+Grav over known mineralisation at Milingui (Loukoula Grp)</a:t>
            </a:r>
          </a:p>
        </p:txBody>
      </p:sp>
      <p:sp>
        <p:nvSpPr>
          <p:cNvPr id="7178" name="TextBox 17"/>
          <p:cNvSpPr txBox="1">
            <a:spLocks noChangeArrowheads="1"/>
          </p:cNvSpPr>
          <p:nvPr/>
        </p:nvSpPr>
        <p:spPr bwMode="auto">
          <a:xfrm>
            <a:off x="4848912" y="5114321"/>
            <a:ext cx="3889375" cy="1569660"/>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600" dirty="0"/>
              <a:t>Downstrike at Tchibanga, Mag+Grav maps the Fe-bearing Loukoula Grp with great </a:t>
            </a:r>
            <a:r>
              <a:rPr lang="en-GB" sz="1600" dirty="0" smtClean="0"/>
              <a:t>accuracy</a:t>
            </a:r>
            <a:endParaRPr lang="en-GB" sz="1600" dirty="0"/>
          </a:p>
          <a:p>
            <a:pPr eaLnBrk="1" hangingPunct="1"/>
            <a:r>
              <a:rPr lang="en-GB" sz="1600" dirty="0"/>
              <a:t>Segmented gravity response suggests ridge-perpendicular faulting, permitting fluid access to greater depth</a:t>
            </a:r>
          </a:p>
        </p:txBody>
      </p:sp>
      <p:sp>
        <p:nvSpPr>
          <p:cNvPr id="7179" name="TextBox 28"/>
          <p:cNvSpPr txBox="1">
            <a:spLocks noChangeArrowheads="1"/>
          </p:cNvSpPr>
          <p:nvPr/>
        </p:nvSpPr>
        <p:spPr bwMode="auto">
          <a:xfrm>
            <a:off x="966012" y="1008728"/>
            <a:ext cx="1979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a:t>MILINGUI: 180Mt</a:t>
            </a:r>
          </a:p>
        </p:txBody>
      </p:sp>
      <p:sp>
        <p:nvSpPr>
          <p:cNvPr id="7180" name="TextBox 30"/>
          <p:cNvSpPr txBox="1">
            <a:spLocks noChangeArrowheads="1"/>
          </p:cNvSpPr>
          <p:nvPr/>
        </p:nvSpPr>
        <p:spPr bwMode="auto">
          <a:xfrm>
            <a:off x="5157530" y="1010315"/>
            <a:ext cx="239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a:t>TCHIBANGA: 1Bt + ?</a:t>
            </a:r>
          </a:p>
        </p:txBody>
      </p:sp>
      <p:sp>
        <p:nvSpPr>
          <p:cNvPr id="7181" name="TextBox 29"/>
          <p:cNvSpPr txBox="1">
            <a:spLocks noChangeArrowheads="1"/>
          </p:cNvSpPr>
          <p:nvPr/>
        </p:nvSpPr>
        <p:spPr bwMode="auto">
          <a:xfrm>
            <a:off x="539750" y="5863044"/>
            <a:ext cx="35274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600" dirty="0"/>
              <a:t>Note the scale – IRR permit covers &gt;40km of prospective strike, soon to be 85km</a:t>
            </a:r>
          </a:p>
        </p:txBody>
      </p:sp>
      <p:sp>
        <p:nvSpPr>
          <p:cNvPr id="2" name="Rectangle 1"/>
          <p:cNvSpPr/>
          <p:nvPr/>
        </p:nvSpPr>
        <p:spPr>
          <a:xfrm>
            <a:off x="243682" y="139351"/>
            <a:ext cx="6433565" cy="954107"/>
          </a:xfrm>
          <a:prstGeom prst="rect">
            <a:avLst/>
          </a:prstGeom>
        </p:spPr>
        <p:txBody>
          <a:bodyPr wrap="square">
            <a:spAutoFit/>
          </a:bodyPr>
          <a:lstStyle/>
          <a:p>
            <a:r>
              <a:rPr lang="en-AU" sz="2000" dirty="0"/>
              <a:t>Tchibanga – </a:t>
            </a:r>
            <a:r>
              <a:rPr lang="en-AU" sz="2000" dirty="0" smtClean="0"/>
              <a:t>Identical Gravity &amp; Magnetic  Signatures</a:t>
            </a:r>
          </a:p>
          <a:p>
            <a:r>
              <a:rPr lang="en-AU" dirty="0"/>
              <a:t> </a:t>
            </a:r>
            <a:r>
              <a:rPr lang="en-AU" dirty="0" smtClean="0"/>
              <a:t>               Minlingui &lt;70km NW along strike from Tchibanga</a:t>
            </a:r>
          </a:p>
          <a:p>
            <a:endParaRPr lang="en-AU" dirty="0"/>
          </a:p>
        </p:txBody>
      </p:sp>
    </p:spTree>
    <p:extLst>
      <p:ext uri="{BB962C8B-B14F-4D97-AF65-F5344CB8AC3E}">
        <p14:creationId xmlns:p14="http://schemas.microsoft.com/office/powerpoint/2010/main" val="1646931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sz="2000" dirty="0" smtClean="0">
                <a:solidFill>
                  <a:prstClr val="black"/>
                </a:solidFill>
              </a:rPr>
              <a:t>Tchibanga - Coastal Infrastructure</a:t>
            </a:r>
            <a:endParaRPr lang="en-AU" sz="2000" dirty="0">
              <a:solidFill>
                <a:prstClr val="black"/>
              </a:solidFill>
            </a:endParaRPr>
          </a:p>
        </p:txBody>
      </p:sp>
      <p:pic>
        <p:nvPicPr>
          <p:cNvPr id="9" name="Picture 8"/>
          <p:cNvPicPr/>
          <p:nvPr/>
        </p:nvPicPr>
        <p:blipFill>
          <a:blip r:embed="rId2"/>
          <a:srcRect/>
          <a:stretch>
            <a:fillRect/>
          </a:stretch>
        </p:blipFill>
        <p:spPr bwMode="auto">
          <a:xfrm>
            <a:off x="4742121" y="1004962"/>
            <a:ext cx="4173280" cy="3184265"/>
          </a:xfrm>
          <a:prstGeom prst="rect">
            <a:avLst/>
          </a:prstGeom>
          <a:noFill/>
          <a:ln w="9525">
            <a:noFill/>
            <a:miter lim="800000"/>
            <a:headEnd/>
            <a:tailEnd/>
          </a:ln>
        </p:spPr>
      </p:pic>
      <p:sp>
        <p:nvSpPr>
          <p:cNvPr id="4" name="Rectangle 3"/>
          <p:cNvSpPr/>
          <p:nvPr/>
        </p:nvSpPr>
        <p:spPr>
          <a:xfrm>
            <a:off x="4976037" y="1084521"/>
            <a:ext cx="2254103"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smtClean="0">
                <a:solidFill>
                  <a:prstClr val="black"/>
                </a:solidFill>
              </a:rPr>
              <a:t>Proposed Port of Mayumba</a:t>
            </a:r>
            <a:endParaRPr lang="en-AU" sz="1100" dirty="0">
              <a:solidFill>
                <a:prstClr val="black"/>
              </a:solidFill>
            </a:endParaRPr>
          </a:p>
        </p:txBody>
      </p:sp>
      <p:pic>
        <p:nvPicPr>
          <p:cNvPr id="3" name="Picture 2" descr="C:\Users\Vincent\Pictures\mayumba are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79" y="1056226"/>
            <a:ext cx="4204808" cy="3133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ian.umces.edu/imagelibrary/albums/userpics/12865/normal_ian-symbol-bridge-sydney-harbour.png">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2019167" y="2597094"/>
            <a:ext cx="1314484" cy="294884"/>
          </a:xfrm>
          <a:prstGeom prst="rect">
            <a:avLst/>
          </a:prstGeom>
          <a:noFill/>
          <a:ln>
            <a:noFill/>
          </a:ln>
          <a:scene3d>
            <a:camera prst="isometricRightUp"/>
            <a:lightRig rig="threePt" dir="t"/>
          </a:scene3d>
        </p:spPr>
      </p:pic>
      <p:sp>
        <p:nvSpPr>
          <p:cNvPr id="5" name="TextBox 4"/>
          <p:cNvSpPr txBox="1"/>
          <p:nvPr/>
        </p:nvSpPr>
        <p:spPr>
          <a:xfrm>
            <a:off x="1445314" y="3731184"/>
            <a:ext cx="1888337" cy="338554"/>
          </a:xfrm>
          <a:prstGeom prst="rect">
            <a:avLst/>
          </a:prstGeom>
          <a:noFill/>
        </p:spPr>
        <p:txBody>
          <a:bodyPr wrap="none" rtlCol="0">
            <a:spAutoFit/>
          </a:bodyPr>
          <a:lstStyle/>
          <a:p>
            <a:r>
              <a:rPr lang="en-AU" sz="1600" b="1" dirty="0" smtClean="0">
                <a:solidFill>
                  <a:schemeClr val="bg1"/>
                </a:solidFill>
              </a:rPr>
              <a:t>Mayumba port inlet</a:t>
            </a:r>
            <a:endParaRPr lang="en-AU" sz="1600" b="1" dirty="0">
              <a:solidFill>
                <a:schemeClr val="bg1"/>
              </a:solidFill>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433778"/>
            <a:ext cx="8686800" cy="2296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308" y="6358044"/>
            <a:ext cx="7523384"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569732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13"/>
          <p:cNvSpPr txBox="1">
            <a:spLocks noChangeArrowheads="1"/>
          </p:cNvSpPr>
          <p:nvPr/>
        </p:nvSpPr>
        <p:spPr bwMode="auto">
          <a:xfrm>
            <a:off x="0" y="-1587"/>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sz="2000" dirty="0">
                <a:solidFill>
                  <a:prstClr val="black"/>
                </a:solidFill>
              </a:rPr>
              <a:t>Belinga Sud – magnetic anomalies = high grade iron, </a:t>
            </a:r>
            <a:br>
              <a:rPr lang="en-AU" sz="2000" dirty="0">
                <a:solidFill>
                  <a:prstClr val="black"/>
                </a:solidFill>
              </a:rPr>
            </a:br>
            <a:r>
              <a:rPr lang="en-AU" sz="2000" dirty="0" smtClean="0">
                <a:solidFill>
                  <a:prstClr val="black"/>
                </a:solidFill>
              </a:rPr>
              <a:t>       extensive </a:t>
            </a:r>
            <a:r>
              <a:rPr lang="en-AU" sz="2000" dirty="0">
                <a:solidFill>
                  <a:prstClr val="black"/>
                </a:solidFill>
              </a:rPr>
              <a:t>targets</a:t>
            </a:r>
          </a:p>
        </p:txBody>
      </p:sp>
      <p:sp>
        <p:nvSpPr>
          <p:cNvPr id="16" name="Text Box 13"/>
          <p:cNvSpPr txBox="1">
            <a:spLocks noChangeArrowheads="1"/>
          </p:cNvSpPr>
          <p:nvPr/>
        </p:nvSpPr>
        <p:spPr bwMode="auto">
          <a:xfrm>
            <a:off x="216926" y="965482"/>
            <a:ext cx="2914914" cy="73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nchor="ctr"/>
          <a:lstStyle>
            <a:lvl1pPr indent="1809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AU" sz="2000" dirty="0">
                <a:solidFill>
                  <a:prstClr val="black"/>
                </a:solidFill>
                <a:latin typeface="Calibri" pitchFamily="34" charset="0"/>
              </a:rPr>
              <a:t>Belinga Sud </a:t>
            </a:r>
            <a:r>
              <a:rPr lang="en-AU" sz="2000" dirty="0" smtClean="0">
                <a:solidFill>
                  <a:prstClr val="black"/>
                </a:solidFill>
                <a:latin typeface="Calibri" pitchFamily="34" charset="0"/>
              </a:rPr>
              <a:t>Tenure</a:t>
            </a:r>
            <a:endParaRPr lang="en-AU" sz="2000" dirty="0">
              <a:solidFill>
                <a:prstClr val="black"/>
              </a:solidFill>
              <a:latin typeface="Calibri" pitchFamily="34" charset="0"/>
            </a:endParaRPr>
          </a:p>
        </p:txBody>
      </p:sp>
      <p:grpSp>
        <p:nvGrpSpPr>
          <p:cNvPr id="3" name="Group 2"/>
          <p:cNvGrpSpPr/>
          <p:nvPr/>
        </p:nvGrpSpPr>
        <p:grpSpPr>
          <a:xfrm>
            <a:off x="797706" y="1535877"/>
            <a:ext cx="7606895" cy="4961497"/>
            <a:chOff x="1021071" y="1356478"/>
            <a:chExt cx="8732943" cy="5821521"/>
          </a:xfrm>
        </p:grpSpPr>
        <p:grpSp>
          <p:nvGrpSpPr>
            <p:cNvPr id="22" name="Group 2"/>
            <p:cNvGrpSpPr>
              <a:grpSpLocks/>
            </p:cNvGrpSpPr>
            <p:nvPr/>
          </p:nvGrpSpPr>
          <p:grpSpPr bwMode="auto">
            <a:xfrm>
              <a:off x="1021071" y="1356478"/>
              <a:ext cx="8732943" cy="5821521"/>
              <a:chOff x="625475" y="815429"/>
              <a:chExt cx="7892256" cy="5666218"/>
            </a:xfrm>
            <a:solidFill>
              <a:schemeClr val="accent2">
                <a:lumMod val="40000"/>
                <a:lumOff val="60000"/>
              </a:schemeClr>
            </a:solidFill>
          </p:grpSpPr>
          <p:pic>
            <p:nvPicPr>
              <p:cNvPr id="24" name="Picture 2" descr="C:\BSTOFFELL DATA\GABON\Gen_Corr_2012\Tech_Summary_Workspace_BELINGA_SUD\BEL_S_MA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268" y="815429"/>
                <a:ext cx="7891463" cy="53498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625475" y="6237984"/>
                <a:ext cx="144289" cy="143102"/>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solidFill>
                    <a:prstClr val="white"/>
                  </a:solidFill>
                </a:endParaRPr>
              </a:p>
            </p:txBody>
          </p:sp>
          <p:sp>
            <p:nvSpPr>
              <p:cNvPr id="26" name="TextBox 7"/>
              <p:cNvSpPr txBox="1">
                <a:spLocks noChangeArrowheads="1"/>
              </p:cNvSpPr>
              <p:nvPr/>
            </p:nvSpPr>
            <p:spPr bwMode="auto">
              <a:xfrm>
                <a:off x="827584" y="6165304"/>
                <a:ext cx="2146445" cy="3163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AU" sz="1200" dirty="0">
                    <a:solidFill>
                      <a:prstClr val="black"/>
                    </a:solidFill>
                    <a:latin typeface="Calibri"/>
                  </a:rPr>
                  <a:t>BRGM / Sysmin Fe-occurrence</a:t>
                </a:r>
              </a:p>
            </p:txBody>
          </p:sp>
          <p:sp>
            <p:nvSpPr>
              <p:cNvPr id="27" name="Rectangle 26"/>
              <p:cNvSpPr/>
              <p:nvPr/>
            </p:nvSpPr>
            <p:spPr>
              <a:xfrm>
                <a:off x="2627062" y="1917657"/>
                <a:ext cx="144289" cy="143102"/>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solidFill>
                    <a:prstClr val="white"/>
                  </a:solidFill>
                </a:endParaRPr>
              </a:p>
            </p:txBody>
          </p:sp>
          <p:sp>
            <p:nvSpPr>
              <p:cNvPr id="28" name="Rectangle 27"/>
              <p:cNvSpPr/>
              <p:nvPr/>
            </p:nvSpPr>
            <p:spPr>
              <a:xfrm>
                <a:off x="2340162" y="1628045"/>
                <a:ext cx="144289" cy="144806"/>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solidFill>
                    <a:prstClr val="white"/>
                  </a:solidFill>
                </a:endParaRPr>
              </a:p>
            </p:txBody>
          </p:sp>
          <p:cxnSp>
            <p:nvCxnSpPr>
              <p:cNvPr id="30" name="Straight Connector 29"/>
              <p:cNvCxnSpPr/>
              <p:nvPr/>
            </p:nvCxnSpPr>
            <p:spPr>
              <a:xfrm>
                <a:off x="3491116" y="3212392"/>
                <a:ext cx="793588" cy="2160164"/>
              </a:xfrm>
              <a:prstGeom prst="line">
                <a:avLst/>
              </a:prstGeom>
              <a:grpFill/>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42438" y="1772852"/>
                <a:ext cx="1572075" cy="0"/>
              </a:xfrm>
              <a:prstGeom prst="line">
                <a:avLst/>
              </a:prstGeom>
              <a:grpFill/>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2" name="TextBox 15"/>
              <p:cNvSpPr txBox="1">
                <a:spLocks noChangeArrowheads="1"/>
              </p:cNvSpPr>
              <p:nvPr/>
            </p:nvSpPr>
            <p:spPr bwMode="auto">
              <a:xfrm>
                <a:off x="3923928" y="1772816"/>
                <a:ext cx="700006" cy="3594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AU" b="1" dirty="0">
                    <a:solidFill>
                      <a:prstClr val="white"/>
                    </a:solidFill>
                  </a:rPr>
                  <a:t>27km</a:t>
                </a:r>
              </a:p>
            </p:txBody>
          </p:sp>
          <p:sp>
            <p:nvSpPr>
              <p:cNvPr id="33" name="TextBox 18"/>
              <p:cNvSpPr txBox="1">
                <a:spLocks noChangeArrowheads="1"/>
              </p:cNvSpPr>
              <p:nvPr/>
            </p:nvSpPr>
            <p:spPr bwMode="auto">
              <a:xfrm>
                <a:off x="2771350" y="3527757"/>
                <a:ext cx="700006" cy="3594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AU" b="1" dirty="0">
                    <a:solidFill>
                      <a:prstClr val="white"/>
                    </a:solidFill>
                  </a:rPr>
                  <a:t>42km</a:t>
                </a:r>
              </a:p>
            </p:txBody>
          </p:sp>
        </p:grpSp>
        <p:sp>
          <p:nvSpPr>
            <p:cNvPr id="36" name="Freeform 35"/>
            <p:cNvSpPr/>
            <p:nvPr/>
          </p:nvSpPr>
          <p:spPr>
            <a:xfrm>
              <a:off x="2339181" y="1995334"/>
              <a:ext cx="6260095" cy="4505253"/>
            </a:xfrm>
            <a:custGeom>
              <a:avLst/>
              <a:gdLst>
                <a:gd name="connsiteX0" fmla="*/ 0 w 5353050"/>
                <a:gd name="connsiteY0" fmla="*/ 9525 h 4086225"/>
                <a:gd name="connsiteX1" fmla="*/ 5353050 w 5353050"/>
                <a:gd name="connsiteY1" fmla="*/ 0 h 4086225"/>
                <a:gd name="connsiteX2" fmla="*/ 5353050 w 5353050"/>
                <a:gd name="connsiteY2" fmla="*/ 285750 h 4086225"/>
                <a:gd name="connsiteX3" fmla="*/ 4629150 w 5353050"/>
                <a:gd name="connsiteY3" fmla="*/ 304800 h 4086225"/>
                <a:gd name="connsiteX4" fmla="*/ 3990975 w 5353050"/>
                <a:gd name="connsiteY4" fmla="*/ 581025 h 4086225"/>
                <a:gd name="connsiteX5" fmla="*/ 3971925 w 5353050"/>
                <a:gd name="connsiteY5" fmla="*/ 1247775 h 4086225"/>
                <a:gd name="connsiteX6" fmla="*/ 1762125 w 5353050"/>
                <a:gd name="connsiteY6" fmla="*/ 1238250 h 4086225"/>
                <a:gd name="connsiteX7" fmla="*/ 1762125 w 5353050"/>
                <a:gd name="connsiteY7" fmla="*/ 1771650 h 4086225"/>
                <a:gd name="connsiteX8" fmla="*/ 2038350 w 5353050"/>
                <a:gd name="connsiteY8" fmla="*/ 1790700 h 4086225"/>
                <a:gd name="connsiteX9" fmla="*/ 2047875 w 5353050"/>
                <a:gd name="connsiteY9" fmla="*/ 2352675 h 4086225"/>
                <a:gd name="connsiteX10" fmla="*/ 2343150 w 5353050"/>
                <a:gd name="connsiteY10" fmla="*/ 2362200 h 4086225"/>
                <a:gd name="connsiteX11" fmla="*/ 2343150 w 5353050"/>
                <a:gd name="connsiteY11" fmla="*/ 4086225 h 4086225"/>
                <a:gd name="connsiteX12" fmla="*/ 1476375 w 5353050"/>
                <a:gd name="connsiteY12" fmla="*/ 4048125 h 4086225"/>
                <a:gd name="connsiteX13" fmla="*/ 1457325 w 5353050"/>
                <a:gd name="connsiteY13" fmla="*/ 2952750 h 4086225"/>
                <a:gd name="connsiteX14" fmla="*/ 1190625 w 5353050"/>
                <a:gd name="connsiteY14" fmla="*/ 2933700 h 4086225"/>
                <a:gd name="connsiteX15" fmla="*/ 1200150 w 5353050"/>
                <a:gd name="connsiteY15" fmla="*/ 2371725 h 4086225"/>
                <a:gd name="connsiteX16" fmla="*/ 895350 w 5353050"/>
                <a:gd name="connsiteY16" fmla="*/ 2371725 h 4086225"/>
                <a:gd name="connsiteX17" fmla="*/ 904875 w 5353050"/>
                <a:gd name="connsiteY17" fmla="*/ 1800225 h 4086225"/>
                <a:gd name="connsiteX18" fmla="*/ 609600 w 5353050"/>
                <a:gd name="connsiteY18" fmla="*/ 1781175 h 4086225"/>
                <a:gd name="connsiteX19" fmla="*/ 600075 w 5353050"/>
                <a:gd name="connsiteY19" fmla="*/ 1504950 h 4086225"/>
                <a:gd name="connsiteX20" fmla="*/ 400050 w 5353050"/>
                <a:gd name="connsiteY20" fmla="*/ 1504950 h 4086225"/>
                <a:gd name="connsiteX21" fmla="*/ 371475 w 5353050"/>
                <a:gd name="connsiteY21" fmla="*/ 819150 h 4086225"/>
                <a:gd name="connsiteX22" fmla="*/ 28575 w 5353050"/>
                <a:gd name="connsiteY22" fmla="*/ 800100 h 4086225"/>
                <a:gd name="connsiteX23" fmla="*/ 0 w 5353050"/>
                <a:gd name="connsiteY23" fmla="*/ 9525 h 408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53050" h="4086225">
                  <a:moveTo>
                    <a:pt x="0" y="9525"/>
                  </a:moveTo>
                  <a:lnTo>
                    <a:pt x="5353050" y="0"/>
                  </a:lnTo>
                  <a:lnTo>
                    <a:pt x="5353050" y="285750"/>
                  </a:lnTo>
                  <a:lnTo>
                    <a:pt x="4629150" y="304800"/>
                  </a:lnTo>
                  <a:lnTo>
                    <a:pt x="3990975" y="581025"/>
                  </a:lnTo>
                  <a:lnTo>
                    <a:pt x="3971925" y="1247775"/>
                  </a:lnTo>
                  <a:lnTo>
                    <a:pt x="1762125" y="1238250"/>
                  </a:lnTo>
                  <a:lnTo>
                    <a:pt x="1762125" y="1771650"/>
                  </a:lnTo>
                  <a:lnTo>
                    <a:pt x="2038350" y="1790700"/>
                  </a:lnTo>
                  <a:lnTo>
                    <a:pt x="2047875" y="2352675"/>
                  </a:lnTo>
                  <a:lnTo>
                    <a:pt x="2343150" y="2362200"/>
                  </a:lnTo>
                  <a:lnTo>
                    <a:pt x="2343150" y="4086225"/>
                  </a:lnTo>
                  <a:lnTo>
                    <a:pt x="1476375" y="4048125"/>
                  </a:lnTo>
                  <a:lnTo>
                    <a:pt x="1457325" y="2952750"/>
                  </a:lnTo>
                  <a:lnTo>
                    <a:pt x="1190625" y="2933700"/>
                  </a:lnTo>
                  <a:lnTo>
                    <a:pt x="1200150" y="2371725"/>
                  </a:lnTo>
                  <a:lnTo>
                    <a:pt x="895350" y="2371725"/>
                  </a:lnTo>
                  <a:lnTo>
                    <a:pt x="904875" y="1800225"/>
                  </a:lnTo>
                  <a:lnTo>
                    <a:pt x="609600" y="1781175"/>
                  </a:lnTo>
                  <a:lnTo>
                    <a:pt x="600075" y="1504950"/>
                  </a:lnTo>
                  <a:lnTo>
                    <a:pt x="400050" y="1504950"/>
                  </a:lnTo>
                  <a:lnTo>
                    <a:pt x="371475" y="819150"/>
                  </a:lnTo>
                  <a:lnTo>
                    <a:pt x="28575" y="800100"/>
                  </a:lnTo>
                  <a:lnTo>
                    <a:pt x="0" y="9525"/>
                  </a:ln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AU" dirty="0">
                <a:solidFill>
                  <a:prstClr val="white"/>
                </a:solidFill>
              </a:endParaRPr>
            </a:p>
          </p:txBody>
        </p:sp>
        <p:sp>
          <p:nvSpPr>
            <p:cNvPr id="38" name="Rounded Rectangular Callout 37"/>
            <p:cNvSpPr/>
            <p:nvPr/>
          </p:nvSpPr>
          <p:spPr>
            <a:xfrm>
              <a:off x="1099859" y="2697115"/>
              <a:ext cx="1438275" cy="561975"/>
            </a:xfrm>
            <a:prstGeom prst="wedgeRoundRectCallout">
              <a:avLst>
                <a:gd name="adj1" fmla="val 98803"/>
                <a:gd name="adj2" fmla="val -99035"/>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AU" sz="1200" dirty="0" smtClean="0">
                  <a:solidFill>
                    <a:srgbClr val="000000"/>
                  </a:solidFill>
                  <a:ea typeface="Calibri"/>
                  <a:cs typeface="Times New Roman"/>
                </a:rPr>
                <a:t>Makokou Target</a:t>
              </a:r>
              <a:endParaRPr lang="en-AU" sz="1200" dirty="0">
                <a:solidFill>
                  <a:prstClr val="white"/>
                </a:solidFill>
                <a:ea typeface="Calibri"/>
                <a:cs typeface="Times New Roman"/>
              </a:endParaRPr>
            </a:p>
          </p:txBody>
        </p:sp>
      </p:grpSp>
      <p:sp>
        <p:nvSpPr>
          <p:cNvPr id="59" name="TextBox 58"/>
          <p:cNvSpPr txBox="1"/>
          <p:nvPr/>
        </p:nvSpPr>
        <p:spPr>
          <a:xfrm>
            <a:off x="3419872" y="6254926"/>
            <a:ext cx="4984729" cy="342426"/>
          </a:xfrm>
          <a:prstGeom prst="rect">
            <a:avLst/>
          </a:prstGeom>
          <a:noFill/>
        </p:spPr>
        <p:txBody>
          <a:bodyPr wrap="square" lIns="87272" tIns="43637" rIns="87272" bIns="43637" rtlCol="0">
            <a:spAutoFit/>
          </a:bodyPr>
          <a:lstStyle/>
          <a:p>
            <a:r>
              <a:rPr lang="en-AU" sz="800" dirty="0">
                <a:solidFill>
                  <a:prstClr val="black"/>
                </a:solidFill>
              </a:rPr>
              <a:t>Magnetic image (Analytic Signal) over Belinga Sud </a:t>
            </a:r>
            <a:r>
              <a:rPr lang="en-AU" sz="800" dirty="0" smtClean="0">
                <a:solidFill>
                  <a:prstClr val="black"/>
                </a:solidFill>
              </a:rPr>
              <a:t>tenure area </a:t>
            </a:r>
            <a:r>
              <a:rPr lang="en-AU" sz="800" dirty="0">
                <a:solidFill>
                  <a:prstClr val="black"/>
                </a:solidFill>
              </a:rPr>
              <a:t>showing high responses of proposed iron formations and extension of prospective geology to the south</a:t>
            </a:r>
          </a:p>
        </p:txBody>
      </p:sp>
      <p:sp>
        <p:nvSpPr>
          <p:cNvPr id="60" name="Text Box 2"/>
          <p:cNvSpPr txBox="1">
            <a:spLocks noChangeArrowheads="1"/>
          </p:cNvSpPr>
          <p:nvPr/>
        </p:nvSpPr>
        <p:spPr bwMode="auto">
          <a:xfrm>
            <a:off x="854301" y="1556792"/>
            <a:ext cx="4437779" cy="39474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15000"/>
              </a:lnSpc>
            </a:pPr>
            <a:r>
              <a:rPr lang="en-AU" sz="1400" dirty="0">
                <a:solidFill>
                  <a:prstClr val="black"/>
                </a:solidFill>
                <a:ea typeface="Calibri"/>
                <a:cs typeface="Times New Roman"/>
              </a:rPr>
              <a:t>Belinga Project </a:t>
            </a:r>
            <a:r>
              <a:rPr lang="en-AU" sz="1400" dirty="0" smtClean="0">
                <a:solidFill>
                  <a:prstClr val="black"/>
                </a:solidFill>
                <a:ea typeface="Calibri"/>
                <a:cs typeface="Times New Roman"/>
              </a:rPr>
              <a:t> (Non </a:t>
            </a:r>
            <a:r>
              <a:rPr lang="en-AU" sz="1400" dirty="0">
                <a:solidFill>
                  <a:prstClr val="black"/>
                </a:solidFill>
                <a:ea typeface="Calibri"/>
                <a:cs typeface="Times New Roman"/>
              </a:rPr>
              <a:t>JORC Resources </a:t>
            </a:r>
            <a:r>
              <a:rPr lang="en-AU" sz="1400" dirty="0" smtClean="0">
                <a:solidFill>
                  <a:prstClr val="black"/>
                </a:solidFill>
                <a:ea typeface="Calibri"/>
                <a:cs typeface="Times New Roman"/>
              </a:rPr>
              <a:t>– 1Bt </a:t>
            </a:r>
            <a:r>
              <a:rPr lang="en-AU" sz="1400" dirty="0">
                <a:solidFill>
                  <a:prstClr val="black"/>
                </a:solidFill>
                <a:ea typeface="Calibri"/>
                <a:cs typeface="Times New Roman"/>
              </a:rPr>
              <a:t>@ </a:t>
            </a:r>
            <a:r>
              <a:rPr lang="en-AU" sz="1400" dirty="0" smtClean="0">
                <a:solidFill>
                  <a:prstClr val="black"/>
                </a:solidFill>
                <a:ea typeface="Calibri"/>
                <a:cs typeface="Times New Roman"/>
              </a:rPr>
              <a:t>60%Fe) </a:t>
            </a:r>
            <a:endParaRPr lang="en-AU" sz="1400" dirty="0">
              <a:solidFill>
                <a:prstClr val="black"/>
              </a:solidFill>
              <a:ea typeface="Calibri"/>
              <a:cs typeface="Times New Roman"/>
            </a:endParaRPr>
          </a:p>
        </p:txBody>
      </p:sp>
      <p:cxnSp>
        <p:nvCxnSpPr>
          <p:cNvPr id="61" name="Straight Connector 60"/>
          <p:cNvCxnSpPr/>
          <p:nvPr/>
        </p:nvCxnSpPr>
        <p:spPr>
          <a:xfrm>
            <a:off x="854301" y="2096784"/>
            <a:ext cx="7606131" cy="0"/>
          </a:xfrm>
          <a:prstGeom prst="line">
            <a:avLst/>
          </a:prstGeom>
          <a:ln w="3492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23" name="Picture 22" descr="C:\Users\AGeard\Documents\AA_DGR_Global\COUNTRIES\Gabon\Photos\BEL_SUD_SAMPLE_PHOTOS\HAND CARRY\P7250337.JPG"/>
          <p:cNvPicPr/>
          <p:nvPr/>
        </p:nvPicPr>
        <p:blipFill rotWithShape="1">
          <a:blip r:embed="rId4" cstate="email">
            <a:extLst>
              <a:ext uri="{28A0092B-C50C-407E-A947-70E740481C1C}">
                <a14:useLocalDpi xmlns:a14="http://schemas.microsoft.com/office/drawing/2010/main"/>
              </a:ext>
            </a:extLst>
          </a:blip>
          <a:srcRect/>
          <a:stretch/>
        </p:blipFill>
        <p:spPr bwMode="auto">
          <a:xfrm>
            <a:off x="923073" y="4942248"/>
            <a:ext cx="1375209" cy="898862"/>
          </a:xfrm>
          <a:prstGeom prst="rect">
            <a:avLst/>
          </a:prstGeom>
          <a:noFill/>
          <a:ln>
            <a:noFill/>
          </a:ln>
          <a:extLst>
            <a:ext uri="{53640926-AAD7-44d8-BBD7-CCE9431645EC}">
              <a14:shadowObscured xmlns:a14="http://schemas.microsoft.com/office/drawing/2010/main"/>
            </a:ext>
          </a:extLst>
        </p:spPr>
      </p:pic>
      <p:sp>
        <p:nvSpPr>
          <p:cNvPr id="34" name="Line Callout 1 33"/>
          <p:cNvSpPr/>
          <p:nvPr/>
        </p:nvSpPr>
        <p:spPr>
          <a:xfrm>
            <a:off x="923073" y="5857036"/>
            <a:ext cx="1375210" cy="245889"/>
          </a:xfrm>
          <a:prstGeom prst="borderCallout1">
            <a:avLst>
              <a:gd name="adj1" fmla="val 64399"/>
              <a:gd name="adj2" fmla="val 99156"/>
              <a:gd name="adj3" fmla="val -457318"/>
              <a:gd name="adj4" fmla="val 22546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0147" tIns="40074" rIns="80147" bIns="40074" rtlCol="0" anchor="ctr"/>
          <a:lstStyle/>
          <a:p>
            <a:pPr algn="ctr"/>
            <a:r>
              <a:rPr lang="en-AU" sz="1100" dirty="0">
                <a:solidFill>
                  <a:prstClr val="black"/>
                </a:solidFill>
              </a:rPr>
              <a:t>ADR_8024: 62.4% Fe</a:t>
            </a:r>
          </a:p>
        </p:txBody>
      </p:sp>
      <p:pic>
        <p:nvPicPr>
          <p:cNvPr id="35" name="Picture 3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2167" y="3658844"/>
            <a:ext cx="1375209" cy="938059"/>
          </a:xfrm>
          <a:prstGeom prst="rect">
            <a:avLst/>
          </a:prstGeom>
          <a:noFill/>
        </p:spPr>
      </p:pic>
      <p:sp>
        <p:nvSpPr>
          <p:cNvPr id="40" name="Line Callout 1 39"/>
          <p:cNvSpPr/>
          <p:nvPr/>
        </p:nvSpPr>
        <p:spPr>
          <a:xfrm>
            <a:off x="922166" y="4607185"/>
            <a:ext cx="1375210" cy="245889"/>
          </a:xfrm>
          <a:prstGeom prst="borderCallout1">
            <a:avLst>
              <a:gd name="adj1" fmla="val 64399"/>
              <a:gd name="adj2" fmla="val 99156"/>
              <a:gd name="adj3" fmla="val -14652"/>
              <a:gd name="adj4" fmla="val 21767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0147" tIns="40074" rIns="80147" bIns="40074" rtlCol="0" anchor="ctr"/>
          <a:lstStyle/>
          <a:p>
            <a:pPr algn="ctr"/>
            <a:r>
              <a:rPr lang="en-AU" sz="1100" dirty="0">
                <a:solidFill>
                  <a:prstClr val="black"/>
                </a:solidFill>
              </a:rPr>
              <a:t>ADR_8020: 66.8% Fe</a:t>
            </a:r>
          </a:p>
        </p:txBody>
      </p:sp>
      <p:sp>
        <p:nvSpPr>
          <p:cNvPr id="41" name="Rounded Rectangular Callout 40"/>
          <p:cNvSpPr/>
          <p:nvPr/>
        </p:nvSpPr>
        <p:spPr>
          <a:xfrm>
            <a:off x="4257296" y="3364862"/>
            <a:ext cx="1888322" cy="587964"/>
          </a:xfrm>
          <a:prstGeom prst="wedgeRoundRectCallout">
            <a:avLst>
              <a:gd name="adj1" fmla="val -64772"/>
              <a:gd name="adj2" fmla="val 165803"/>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0147" tIns="40074" rIns="80147" bIns="40074" numCol="1" spcCol="0" rtlCol="0" fromWordArt="0" anchor="ctr" anchorCtr="0" forceAA="0" compatLnSpc="1">
            <a:prstTxWarp prst="textNoShape">
              <a:avLst/>
            </a:prstTxWarp>
            <a:noAutofit/>
          </a:bodyPr>
          <a:lstStyle/>
          <a:p>
            <a:pPr algn="ctr">
              <a:lnSpc>
                <a:spcPct val="115000"/>
              </a:lnSpc>
            </a:pPr>
            <a:r>
              <a:rPr lang="en-AU" sz="1100" b="1" dirty="0">
                <a:solidFill>
                  <a:srgbClr val="000000"/>
                </a:solidFill>
                <a:ea typeface="Calibri"/>
                <a:cs typeface="Times New Roman"/>
              </a:rPr>
              <a:t>Indombo Central </a:t>
            </a:r>
            <a:endParaRPr lang="en-AU" sz="1100" b="1" dirty="0">
              <a:solidFill>
                <a:prstClr val="white"/>
              </a:solidFill>
              <a:ea typeface="Calibri"/>
              <a:cs typeface="Times New Roman"/>
            </a:endParaRPr>
          </a:p>
          <a:p>
            <a:pPr algn="ctr">
              <a:lnSpc>
                <a:spcPct val="115000"/>
              </a:lnSpc>
            </a:pPr>
            <a:r>
              <a:rPr lang="en-AU" sz="1100" dirty="0" smtClean="0">
                <a:solidFill>
                  <a:srgbClr val="000000"/>
                </a:solidFill>
                <a:ea typeface="Calibri"/>
                <a:cs typeface="Times New Roman"/>
              </a:rPr>
              <a:t>&gt;6 </a:t>
            </a:r>
            <a:r>
              <a:rPr lang="en-AU" sz="1100" dirty="0">
                <a:solidFill>
                  <a:srgbClr val="000000"/>
                </a:solidFill>
                <a:ea typeface="Calibri"/>
                <a:cs typeface="Times New Roman"/>
              </a:rPr>
              <a:t>km </a:t>
            </a:r>
            <a:r>
              <a:rPr lang="en-AU" sz="1100" dirty="0" smtClean="0">
                <a:solidFill>
                  <a:srgbClr val="000000"/>
                </a:solidFill>
                <a:ea typeface="Calibri"/>
                <a:cs typeface="Times New Roman"/>
              </a:rPr>
              <a:t>Strike Potential</a:t>
            </a:r>
            <a:endParaRPr lang="en-AU" sz="1100" dirty="0">
              <a:solidFill>
                <a:prstClr val="white"/>
              </a:solidFill>
              <a:ea typeface="Calibri"/>
              <a:cs typeface="Times New Roman"/>
            </a:endParaRPr>
          </a:p>
          <a:p>
            <a:pPr algn="ctr">
              <a:lnSpc>
                <a:spcPct val="115000"/>
              </a:lnSpc>
            </a:pPr>
            <a:r>
              <a:rPr lang="en-AU" sz="1050" dirty="0">
                <a:solidFill>
                  <a:srgbClr val="000000"/>
                </a:solidFill>
                <a:ea typeface="Calibri"/>
                <a:cs typeface="Times New Roman"/>
              </a:rPr>
              <a:t>~100m height above plateau</a:t>
            </a:r>
            <a:endParaRPr lang="en-AU" sz="1050" dirty="0">
              <a:solidFill>
                <a:prstClr val="white"/>
              </a:solidFill>
              <a:ea typeface="Calibri"/>
              <a:cs typeface="Times New Roman"/>
            </a:endParaRPr>
          </a:p>
        </p:txBody>
      </p:sp>
      <p:pic>
        <p:nvPicPr>
          <p:cNvPr id="42" name="Picture 41" descr="C:\Users\AGeard\Documents\AA_DGR_Global\COUNTRIES\Gabon\Photos\BEL_SUD_SAMPLE_PHOTOS\EXPORT\P7250430.JPG"/>
          <p:cNvPicPr/>
          <p:nvPr/>
        </p:nvPicPr>
        <p:blipFill rotWithShape="1">
          <a:blip r:embed="rId6" cstate="email">
            <a:extLst>
              <a:ext uri="{28A0092B-C50C-407E-A947-70E740481C1C}">
                <a14:useLocalDpi xmlns:a14="http://schemas.microsoft.com/office/drawing/2010/main"/>
              </a:ext>
            </a:extLst>
          </a:blip>
          <a:srcRect/>
          <a:stretch/>
        </p:blipFill>
        <p:spPr bwMode="auto">
          <a:xfrm>
            <a:off x="6701458" y="3058330"/>
            <a:ext cx="1485612" cy="819795"/>
          </a:xfrm>
          <a:prstGeom prst="rect">
            <a:avLst/>
          </a:prstGeom>
          <a:noFill/>
          <a:ln>
            <a:noFill/>
          </a:ln>
          <a:extLst>
            <a:ext uri="{53640926-AAD7-44d8-BBD7-CCE9431645EC}">
              <a14:shadowObscured xmlns:a14="http://schemas.microsoft.com/office/drawing/2010/main"/>
            </a:ext>
          </a:extLst>
        </p:spPr>
      </p:pic>
      <p:sp>
        <p:nvSpPr>
          <p:cNvPr id="43" name="Line Callout 1 42"/>
          <p:cNvSpPr/>
          <p:nvPr/>
        </p:nvSpPr>
        <p:spPr>
          <a:xfrm>
            <a:off x="6701458" y="3908951"/>
            <a:ext cx="1485613" cy="181015"/>
          </a:xfrm>
          <a:prstGeom prst="borderCallout1">
            <a:avLst>
              <a:gd name="adj1" fmla="val -5596"/>
              <a:gd name="adj2" fmla="val 4082"/>
              <a:gd name="adj3" fmla="val -834716"/>
              <a:gd name="adj4" fmla="val -11528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smtClean="0">
                <a:solidFill>
                  <a:prstClr val="black"/>
                </a:solidFill>
              </a:rPr>
              <a:t>ADR_8014: 39.4% Fe</a:t>
            </a:r>
            <a:endParaRPr lang="en-AU" sz="1100" dirty="0">
              <a:solidFill>
                <a:prstClr val="black"/>
              </a:solidFill>
            </a:endParaRPr>
          </a:p>
        </p:txBody>
      </p:sp>
      <p:sp>
        <p:nvSpPr>
          <p:cNvPr id="58" name="Rounded Rectangular Callout 57"/>
          <p:cNvSpPr/>
          <p:nvPr/>
        </p:nvSpPr>
        <p:spPr>
          <a:xfrm>
            <a:off x="6701457" y="2096784"/>
            <a:ext cx="1613203" cy="950374"/>
          </a:xfrm>
          <a:prstGeom prst="wedgeRoundRectCallout">
            <a:avLst>
              <a:gd name="adj1" fmla="val -136414"/>
              <a:gd name="adj2" fmla="val -20895"/>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pPr>
            <a:r>
              <a:rPr lang="en-AU" sz="1100" b="1" dirty="0" smtClean="0">
                <a:solidFill>
                  <a:srgbClr val="000000"/>
                </a:solidFill>
                <a:ea typeface="Calibri"/>
                <a:cs typeface="Times New Roman"/>
              </a:rPr>
              <a:t>Massaha Target</a:t>
            </a:r>
          </a:p>
          <a:p>
            <a:pPr>
              <a:lnSpc>
                <a:spcPct val="115000"/>
              </a:lnSpc>
            </a:pPr>
            <a:r>
              <a:rPr lang="en-AU" sz="1100" dirty="0" smtClean="0">
                <a:solidFill>
                  <a:srgbClr val="000000"/>
                </a:solidFill>
                <a:ea typeface="Calibri"/>
                <a:cs typeface="Times New Roman"/>
              </a:rPr>
              <a:t>27 </a:t>
            </a:r>
            <a:r>
              <a:rPr lang="en-AU" sz="1100" dirty="0">
                <a:solidFill>
                  <a:srgbClr val="000000"/>
                </a:solidFill>
                <a:ea typeface="Calibri"/>
                <a:cs typeface="Times New Roman"/>
              </a:rPr>
              <a:t>km </a:t>
            </a:r>
            <a:r>
              <a:rPr lang="en-AU" sz="1100" dirty="0" smtClean="0">
                <a:solidFill>
                  <a:srgbClr val="000000"/>
                </a:solidFill>
                <a:ea typeface="Calibri"/>
                <a:cs typeface="Times New Roman"/>
              </a:rPr>
              <a:t>Strike potential</a:t>
            </a:r>
          </a:p>
          <a:p>
            <a:pPr algn="ctr">
              <a:lnSpc>
                <a:spcPct val="115000"/>
              </a:lnSpc>
            </a:pPr>
            <a:r>
              <a:rPr lang="en-AU" sz="1100" dirty="0" smtClean="0">
                <a:solidFill>
                  <a:srgbClr val="000000"/>
                </a:solidFill>
                <a:ea typeface="Calibri"/>
                <a:cs typeface="Times New Roman"/>
              </a:rPr>
              <a:t>~60m </a:t>
            </a:r>
            <a:r>
              <a:rPr lang="en-AU" sz="1100" dirty="0">
                <a:solidFill>
                  <a:srgbClr val="000000"/>
                </a:solidFill>
                <a:ea typeface="Calibri"/>
                <a:cs typeface="Times New Roman"/>
              </a:rPr>
              <a:t>height above </a:t>
            </a:r>
            <a:r>
              <a:rPr lang="en-AU" sz="1100" dirty="0" smtClean="0">
                <a:solidFill>
                  <a:srgbClr val="000000"/>
                </a:solidFill>
                <a:ea typeface="Calibri"/>
                <a:cs typeface="Times New Roman"/>
              </a:rPr>
              <a:t>plateau</a:t>
            </a:r>
            <a:endParaRPr lang="en-AU" sz="1100" dirty="0">
              <a:solidFill>
                <a:prstClr val="white"/>
              </a:solidFill>
              <a:ea typeface="Calibri"/>
              <a:cs typeface="Times New Roman"/>
            </a:endParaRPr>
          </a:p>
          <a:p>
            <a:pPr>
              <a:lnSpc>
                <a:spcPct val="115000"/>
              </a:lnSpc>
              <a:spcAft>
                <a:spcPts val="1000"/>
              </a:spcAft>
            </a:pPr>
            <a:r>
              <a:rPr lang="en-AU" sz="1400" dirty="0">
                <a:solidFill>
                  <a:prstClr val="white"/>
                </a:solidFill>
                <a:ea typeface="Calibri"/>
                <a:cs typeface="Times New Roman"/>
              </a:rPr>
              <a:t> </a:t>
            </a:r>
            <a:r>
              <a:rPr lang="en-AU" sz="1400" dirty="0" smtClean="0">
                <a:solidFill>
                  <a:prstClr val="white"/>
                </a:solidFill>
                <a:ea typeface="Calibri"/>
                <a:cs typeface="Times New Roman"/>
              </a:rPr>
              <a:t>e</a:t>
            </a:r>
            <a:endParaRPr lang="en-AU" sz="1400" dirty="0">
              <a:solidFill>
                <a:prstClr val="white"/>
              </a:solidFill>
              <a:ea typeface="Calibri"/>
              <a:cs typeface="Times New Roman"/>
            </a:endParaRPr>
          </a:p>
        </p:txBody>
      </p:sp>
      <p:pic>
        <p:nvPicPr>
          <p:cNvPr id="62" name="Picture 61" descr="C:\Users\AGeard\Documents\AA_DGR_Global\COUNTRIES\Gabon\Photos\BEL_SUD_SAMPLE_PHOTOS\EXPORT\P7250455.JPG"/>
          <p:cNvPicPr/>
          <p:nvPr/>
        </p:nvPicPr>
        <p:blipFill rotWithShape="1">
          <a:blip r:embed="rId7" cstate="email">
            <a:extLst>
              <a:ext uri="{28A0092B-C50C-407E-A947-70E740481C1C}">
                <a14:useLocalDpi xmlns:a14="http://schemas.microsoft.com/office/drawing/2010/main"/>
              </a:ext>
            </a:extLst>
          </a:blip>
          <a:srcRect/>
          <a:stretch/>
        </p:blipFill>
        <p:spPr bwMode="auto">
          <a:xfrm>
            <a:off x="4801729" y="4220295"/>
            <a:ext cx="1524643" cy="833049"/>
          </a:xfrm>
          <a:prstGeom prst="rect">
            <a:avLst/>
          </a:prstGeom>
          <a:noFill/>
          <a:ln>
            <a:noFill/>
          </a:ln>
          <a:extLst>
            <a:ext uri="{53640926-AAD7-44d8-BBD7-CCE9431645EC}">
              <a14:shadowObscured xmlns:a14="http://schemas.microsoft.com/office/drawing/2010/main"/>
            </a:ext>
          </a:extLst>
        </p:spPr>
      </p:pic>
      <p:cxnSp>
        <p:nvCxnSpPr>
          <p:cNvPr id="5" name="Straight Connector 4"/>
          <p:cNvCxnSpPr/>
          <p:nvPr/>
        </p:nvCxnSpPr>
        <p:spPr>
          <a:xfrm flipH="1" flipV="1">
            <a:off x="4257296" y="5230743"/>
            <a:ext cx="238459" cy="160936"/>
          </a:xfrm>
          <a:prstGeom prst="line">
            <a:avLst/>
          </a:prstGeom>
        </p:spPr>
        <p:style>
          <a:lnRef idx="1">
            <a:schemeClr val="accent1"/>
          </a:lnRef>
          <a:fillRef idx="0">
            <a:schemeClr val="accent1"/>
          </a:fillRef>
          <a:effectRef idx="0">
            <a:schemeClr val="accent1"/>
          </a:effectRef>
          <a:fontRef idx="minor">
            <a:schemeClr val="tx1"/>
          </a:fontRef>
        </p:style>
      </p:cxnSp>
      <p:sp>
        <p:nvSpPr>
          <p:cNvPr id="6" name="Line Callout 1 5"/>
          <p:cNvSpPr/>
          <p:nvPr/>
        </p:nvSpPr>
        <p:spPr>
          <a:xfrm>
            <a:off x="4789003" y="5053344"/>
            <a:ext cx="1537369" cy="257867"/>
          </a:xfrm>
          <a:prstGeom prst="borderCallout1">
            <a:avLst>
              <a:gd name="adj1" fmla="val 21818"/>
              <a:gd name="adj2" fmla="val 2176"/>
              <a:gd name="adj3" fmla="val 39661"/>
              <a:gd name="adj4" fmla="val -38511"/>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smtClean="0">
                <a:solidFill>
                  <a:prstClr val="black"/>
                </a:solidFill>
              </a:rPr>
              <a:t>ADR 8020:  </a:t>
            </a:r>
            <a:r>
              <a:rPr lang="en-GB" sz="1100" dirty="0">
                <a:solidFill>
                  <a:prstClr val="black"/>
                </a:solidFill>
              </a:rPr>
              <a:t>66.78% </a:t>
            </a:r>
            <a:r>
              <a:rPr lang="en-GB" sz="1100" dirty="0" smtClean="0">
                <a:solidFill>
                  <a:prstClr val="black"/>
                </a:solidFill>
              </a:rPr>
              <a:t>Fe</a:t>
            </a:r>
            <a:endParaRPr lang="en-AU" sz="1100" dirty="0">
              <a:solidFill>
                <a:prstClr val="black"/>
              </a:solidFill>
            </a:endParaRPr>
          </a:p>
        </p:txBody>
      </p:sp>
      <p:sp>
        <p:nvSpPr>
          <p:cNvPr id="64" name="Rounded Rectangular Callout 63"/>
          <p:cNvSpPr/>
          <p:nvPr/>
        </p:nvSpPr>
        <p:spPr>
          <a:xfrm>
            <a:off x="4672307" y="5392016"/>
            <a:ext cx="1506228" cy="587964"/>
          </a:xfrm>
          <a:prstGeom prst="wedgeRoundRectCallout">
            <a:avLst>
              <a:gd name="adj1" fmla="val -79595"/>
              <a:gd name="adj2" fmla="val -69284"/>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0147" tIns="40074" rIns="80147" bIns="40074" numCol="1" spcCol="0" rtlCol="0" fromWordArt="0" anchor="ctr" anchorCtr="0" forceAA="0" compatLnSpc="1">
            <a:prstTxWarp prst="textNoShape">
              <a:avLst/>
            </a:prstTxWarp>
            <a:noAutofit/>
          </a:bodyPr>
          <a:lstStyle/>
          <a:p>
            <a:pPr algn="ctr">
              <a:lnSpc>
                <a:spcPct val="115000"/>
              </a:lnSpc>
            </a:pPr>
            <a:r>
              <a:rPr lang="en-AU" sz="1100" b="1" dirty="0">
                <a:solidFill>
                  <a:srgbClr val="000000"/>
                </a:solidFill>
                <a:ea typeface="Calibri"/>
                <a:cs typeface="Times New Roman"/>
              </a:rPr>
              <a:t>Indombo </a:t>
            </a:r>
            <a:r>
              <a:rPr lang="en-AU" sz="1100" b="1" dirty="0" smtClean="0">
                <a:solidFill>
                  <a:srgbClr val="000000"/>
                </a:solidFill>
                <a:ea typeface="Calibri"/>
                <a:cs typeface="Times New Roman"/>
              </a:rPr>
              <a:t>South</a:t>
            </a:r>
            <a:endParaRPr lang="en-AU" sz="1100" b="1" dirty="0">
              <a:solidFill>
                <a:prstClr val="white"/>
              </a:solidFill>
              <a:ea typeface="Calibri"/>
              <a:cs typeface="Times New Roman"/>
            </a:endParaRPr>
          </a:p>
          <a:p>
            <a:pPr algn="ctr">
              <a:lnSpc>
                <a:spcPct val="115000"/>
              </a:lnSpc>
            </a:pPr>
            <a:r>
              <a:rPr lang="en-AU" sz="1100" dirty="0">
                <a:solidFill>
                  <a:srgbClr val="000000"/>
                </a:solidFill>
                <a:ea typeface="Calibri"/>
                <a:cs typeface="Times New Roman"/>
              </a:rPr>
              <a:t>5</a:t>
            </a:r>
            <a:r>
              <a:rPr lang="en-AU" sz="1100" dirty="0" smtClean="0">
                <a:solidFill>
                  <a:srgbClr val="000000"/>
                </a:solidFill>
                <a:ea typeface="Calibri"/>
                <a:cs typeface="Times New Roman"/>
              </a:rPr>
              <a:t> </a:t>
            </a:r>
            <a:r>
              <a:rPr lang="en-AU" sz="1100" dirty="0">
                <a:solidFill>
                  <a:srgbClr val="000000"/>
                </a:solidFill>
                <a:ea typeface="Calibri"/>
                <a:cs typeface="Times New Roman"/>
              </a:rPr>
              <a:t>km </a:t>
            </a:r>
            <a:r>
              <a:rPr lang="en-AU" sz="1100" dirty="0" smtClean="0">
                <a:solidFill>
                  <a:srgbClr val="000000"/>
                </a:solidFill>
                <a:ea typeface="Calibri"/>
                <a:cs typeface="Times New Roman"/>
              </a:rPr>
              <a:t>Strike Potential</a:t>
            </a:r>
            <a:endParaRPr lang="en-AU" sz="1100" dirty="0">
              <a:solidFill>
                <a:prstClr val="white"/>
              </a:solidFill>
              <a:ea typeface="Calibri"/>
              <a:cs typeface="Times New Roman"/>
            </a:endParaRPr>
          </a:p>
        </p:txBody>
      </p:sp>
    </p:spTree>
    <p:extLst>
      <p:ext uri="{BB962C8B-B14F-4D97-AF65-F5344CB8AC3E}">
        <p14:creationId xmlns:p14="http://schemas.microsoft.com/office/powerpoint/2010/main" val="40283934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sz="2000" dirty="0" smtClean="0">
                <a:solidFill>
                  <a:prstClr val="black"/>
                </a:solidFill>
              </a:rPr>
              <a:t>Belinga Sud - Infrastructure</a:t>
            </a:r>
            <a:endParaRPr lang="en-AU" sz="2000" dirty="0">
              <a:solidFill>
                <a:prstClr val="black"/>
              </a:solidFill>
            </a:endParaRPr>
          </a:p>
        </p:txBody>
      </p:sp>
      <p:pic>
        <p:nvPicPr>
          <p:cNvPr id="2050" name="Picture 2" descr="http://www.bollore-africa-logistics.com/uploads/tx_lpsystem/libreville_vignette2_0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10" y="1084521"/>
            <a:ext cx="3939864" cy="27268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AGeard\Pictures\2012_BelingaSud\Field photos\P6253232.JPG"/>
          <p:cNvPicPr/>
          <p:nvPr/>
        </p:nvPicPr>
        <p:blipFill>
          <a:blip r:embed="rId4" cstate="email">
            <a:extLst>
              <a:ext uri="{28A0092B-C50C-407E-A947-70E740481C1C}">
                <a14:useLocalDpi xmlns:a14="http://schemas.microsoft.com/office/drawing/2010/main"/>
              </a:ext>
            </a:extLst>
          </a:blip>
          <a:srcRect/>
          <a:stretch>
            <a:fillRect/>
          </a:stretch>
        </p:blipFill>
        <p:spPr bwMode="auto">
          <a:xfrm>
            <a:off x="329610" y="3965945"/>
            <a:ext cx="3939863" cy="2597259"/>
          </a:xfrm>
          <a:prstGeom prst="rect">
            <a:avLst/>
          </a:prstGeom>
          <a:noFill/>
          <a:ln>
            <a:noFill/>
          </a:ln>
        </p:spPr>
      </p:pic>
      <p:sp>
        <p:nvSpPr>
          <p:cNvPr id="3" name="TextBox 2"/>
          <p:cNvSpPr txBox="1"/>
          <p:nvPr/>
        </p:nvSpPr>
        <p:spPr>
          <a:xfrm>
            <a:off x="1935126" y="3442004"/>
            <a:ext cx="1361014" cy="338554"/>
          </a:xfrm>
          <a:prstGeom prst="rect">
            <a:avLst/>
          </a:prstGeom>
          <a:noFill/>
        </p:spPr>
        <p:txBody>
          <a:bodyPr wrap="none" rtlCol="0">
            <a:spAutoFit/>
          </a:bodyPr>
          <a:lstStyle/>
          <a:p>
            <a:r>
              <a:rPr lang="en-AU" sz="1600" b="1" dirty="0" smtClean="0">
                <a:solidFill>
                  <a:schemeClr val="bg1"/>
                </a:solidFill>
              </a:rPr>
              <a:t>Libreville Port</a:t>
            </a:r>
            <a:endParaRPr lang="en-AU" sz="1600" b="1" dirty="0">
              <a:solidFill>
                <a:schemeClr val="bg1"/>
              </a:solidFill>
            </a:endParaRPr>
          </a:p>
        </p:txBody>
      </p:sp>
      <p:pic>
        <p:nvPicPr>
          <p:cNvPr id="9" name="Picture 8" descr="C:\Users\AGeard\Pictures\2012\Libreville_PhotoTour\Rail_Port_Infrastructure\P3200683.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29687" y="1084520"/>
            <a:ext cx="4330109" cy="26960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38430" y="3366594"/>
            <a:ext cx="3553152" cy="338554"/>
          </a:xfrm>
          <a:prstGeom prst="rect">
            <a:avLst/>
          </a:prstGeom>
          <a:noFill/>
        </p:spPr>
        <p:txBody>
          <a:bodyPr wrap="none" rtlCol="0">
            <a:spAutoFit/>
          </a:bodyPr>
          <a:lstStyle/>
          <a:p>
            <a:r>
              <a:rPr lang="en-AU" sz="1600" b="1" dirty="0" smtClean="0">
                <a:solidFill>
                  <a:schemeClr val="bg1"/>
                </a:solidFill>
              </a:rPr>
              <a:t>Owendo Rail Depot (SETRAG), Libreville</a:t>
            </a:r>
            <a:endParaRPr lang="en-AU" sz="1600" b="1" dirty="0">
              <a:solidFill>
                <a:schemeClr val="bg1"/>
              </a:solidFill>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9687" y="3965945"/>
            <a:ext cx="4330109" cy="259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757972" y="6224651"/>
            <a:ext cx="1514069" cy="338554"/>
          </a:xfrm>
          <a:prstGeom prst="rect">
            <a:avLst/>
          </a:prstGeom>
          <a:noFill/>
        </p:spPr>
        <p:txBody>
          <a:bodyPr wrap="none" rtlCol="0">
            <a:spAutoFit/>
          </a:bodyPr>
          <a:lstStyle/>
          <a:p>
            <a:r>
              <a:rPr lang="en-AU" sz="1600" b="1" dirty="0" smtClean="0">
                <a:solidFill>
                  <a:schemeClr val="bg1"/>
                </a:solidFill>
              </a:rPr>
              <a:t>Road to Belinga</a:t>
            </a:r>
            <a:endParaRPr lang="en-AU" sz="1600" b="1" dirty="0">
              <a:solidFill>
                <a:schemeClr val="bg1"/>
              </a:solidFill>
            </a:endParaRPr>
          </a:p>
        </p:txBody>
      </p:sp>
      <p:sp>
        <p:nvSpPr>
          <p:cNvPr id="7" name="TextBox 6"/>
          <p:cNvSpPr txBox="1"/>
          <p:nvPr/>
        </p:nvSpPr>
        <p:spPr>
          <a:xfrm>
            <a:off x="1644184" y="6208190"/>
            <a:ext cx="1641347" cy="338554"/>
          </a:xfrm>
          <a:prstGeom prst="rect">
            <a:avLst/>
          </a:prstGeom>
          <a:noFill/>
        </p:spPr>
        <p:txBody>
          <a:bodyPr wrap="none" rtlCol="0">
            <a:spAutoFit/>
          </a:bodyPr>
          <a:lstStyle/>
          <a:p>
            <a:r>
              <a:rPr lang="en-AU" sz="1600" b="1" dirty="0" smtClean="0">
                <a:solidFill>
                  <a:schemeClr val="bg1"/>
                </a:solidFill>
              </a:rPr>
              <a:t>Makokou Airport</a:t>
            </a:r>
            <a:endParaRPr lang="en-AU" sz="1600" b="1" dirty="0">
              <a:solidFill>
                <a:schemeClr val="bg1"/>
              </a:solidFill>
            </a:endParaRPr>
          </a:p>
        </p:txBody>
      </p:sp>
    </p:spTree>
    <p:extLst>
      <p:ext uri="{BB962C8B-B14F-4D97-AF65-F5344CB8AC3E}">
        <p14:creationId xmlns:p14="http://schemas.microsoft.com/office/powerpoint/2010/main" val="42250522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3995936" y="2212218"/>
            <a:ext cx="4860032" cy="347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2800" dirty="0" smtClean="0">
                <a:latin typeface="+mn-lt"/>
              </a:rPr>
              <a:t>Contacts</a:t>
            </a:r>
            <a:endParaRPr lang="en-US" sz="2800" dirty="0">
              <a:latin typeface="+mn-lt"/>
            </a:endParaRPr>
          </a:p>
          <a:p>
            <a:pPr eaLnBrk="1" hangingPunct="1">
              <a:defRPr/>
            </a:pPr>
            <a:endParaRPr lang="en-US" sz="1600" dirty="0" smtClean="0">
              <a:latin typeface="+mn-lt"/>
            </a:endParaRPr>
          </a:p>
          <a:p>
            <a:pPr eaLnBrk="1" hangingPunct="1">
              <a:defRPr/>
            </a:pPr>
            <a:r>
              <a:rPr lang="en-US" sz="1600" dirty="0" smtClean="0">
                <a:latin typeface="+mn-lt"/>
              </a:rPr>
              <a:t>Vincent Mascolo (Executive Director)</a:t>
            </a:r>
          </a:p>
          <a:p>
            <a:pPr lvl="1" eaLnBrk="1" hangingPunct="1">
              <a:defRPr/>
            </a:pPr>
            <a:r>
              <a:rPr lang="en-US" sz="1600" dirty="0" smtClean="0">
                <a:latin typeface="+mn-lt"/>
              </a:rPr>
              <a:t>+61 418 285 412</a:t>
            </a:r>
          </a:p>
          <a:p>
            <a:pPr lvl="1" eaLnBrk="1" hangingPunct="1">
              <a:defRPr/>
            </a:pPr>
            <a:r>
              <a:rPr lang="en-US" sz="1600" dirty="0" smtClean="0">
                <a:latin typeface="+mn-lt"/>
                <a:hlinkClick r:id="rId2"/>
              </a:rPr>
              <a:t>vmascolo@dgrglobal.com.au</a:t>
            </a:r>
            <a:endParaRPr lang="en-US" sz="1600" dirty="0" smtClean="0">
              <a:latin typeface="+mn-lt"/>
            </a:endParaRPr>
          </a:p>
          <a:p>
            <a:pPr marL="285700" indent="-285700" eaLnBrk="1" hangingPunct="1">
              <a:buFont typeface="Arial" pitchFamily="34" charset="0"/>
              <a:buChar char="•"/>
              <a:defRPr/>
            </a:pPr>
            <a:endParaRPr lang="en-US" sz="1600" dirty="0">
              <a:latin typeface="+mn-lt"/>
            </a:endParaRPr>
          </a:p>
          <a:p>
            <a:pPr eaLnBrk="1" hangingPunct="1">
              <a:defRPr/>
            </a:pPr>
            <a:r>
              <a:rPr lang="en-US" sz="1600" dirty="0" smtClean="0">
                <a:latin typeface="+mn-lt"/>
              </a:rPr>
              <a:t>Nick Mather (Executive Chairman)</a:t>
            </a:r>
          </a:p>
          <a:p>
            <a:pPr lvl="1" eaLnBrk="1" hangingPunct="1">
              <a:defRPr/>
            </a:pPr>
            <a:r>
              <a:rPr lang="en-US" sz="1600" dirty="0" smtClean="0">
                <a:latin typeface="+mn-lt"/>
              </a:rPr>
              <a:t>+61 7 3303 0680</a:t>
            </a:r>
          </a:p>
          <a:p>
            <a:pPr lvl="1" eaLnBrk="1" hangingPunct="1">
              <a:defRPr/>
            </a:pPr>
            <a:r>
              <a:rPr lang="en-US" sz="1600" dirty="0" smtClean="0">
                <a:latin typeface="+mn-lt"/>
                <a:hlinkClick r:id="rId3"/>
              </a:rPr>
              <a:t>nmather@dgrglobal.com.au</a:t>
            </a:r>
            <a:endParaRPr lang="en-US" sz="1600" dirty="0" smtClean="0">
              <a:latin typeface="+mn-lt"/>
            </a:endParaRPr>
          </a:p>
          <a:p>
            <a:pPr marL="285700" indent="-285700" eaLnBrk="1" hangingPunct="1">
              <a:buFont typeface="Arial" pitchFamily="34" charset="0"/>
              <a:buChar char="•"/>
              <a:defRPr/>
            </a:pPr>
            <a:endParaRPr lang="en-US" sz="1600" dirty="0">
              <a:latin typeface="+mn-lt"/>
            </a:endParaRPr>
          </a:p>
          <a:p>
            <a:pPr lvl="1" eaLnBrk="1" hangingPunct="1">
              <a:defRPr/>
            </a:pPr>
            <a:r>
              <a:rPr lang="en-US" sz="1600" dirty="0" smtClean="0">
                <a:latin typeface="+mn-lt"/>
                <a:hlinkClick r:id="rId4"/>
              </a:rPr>
              <a:t>www.dgrglobal.com.au</a:t>
            </a:r>
            <a:r>
              <a:rPr lang="en-US" sz="1600" dirty="0" smtClean="0">
                <a:latin typeface="+mn-lt"/>
              </a:rPr>
              <a:t>/ironridge</a:t>
            </a:r>
          </a:p>
          <a:p>
            <a:pPr marL="285700" indent="-285700" eaLnBrk="1" hangingPunct="1">
              <a:buFont typeface="Arial" pitchFamily="34" charset="0"/>
              <a:buChar char="•"/>
              <a:defRPr/>
            </a:pPr>
            <a:endParaRPr lang="en-US" sz="1600" dirty="0">
              <a:latin typeface="+mn-lt"/>
            </a:endParaRPr>
          </a:p>
          <a:p>
            <a:pPr eaLnBrk="1" hangingPunct="1">
              <a:defRPr/>
            </a:pPr>
            <a:endParaRPr lang="en-US" sz="1600" dirty="0" smtClean="0">
              <a:latin typeface="+mn-lt"/>
            </a:endParaRPr>
          </a:p>
        </p:txBody>
      </p:sp>
    </p:spTree>
    <p:extLst>
      <p:ext uri="{BB962C8B-B14F-4D97-AF65-F5344CB8AC3E}">
        <p14:creationId xmlns:p14="http://schemas.microsoft.com/office/powerpoint/2010/main" val="183217192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74" y="967563"/>
            <a:ext cx="8612373" cy="5709684"/>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685800" y="2130425"/>
            <a:ext cx="7772400" cy="1470025"/>
          </a:xfrm>
          <a:prstGeom prst="rect">
            <a:avLst/>
          </a:prstGeom>
        </p:spPr>
        <p:txBody>
          <a:bodyPr>
            <a:norm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AU" sz="2800" b="1" dirty="0" smtClean="0">
                <a:solidFill>
                  <a:prstClr val="black"/>
                </a:solidFill>
              </a:rPr>
              <a:t>APPENDIX</a:t>
            </a:r>
            <a:r>
              <a:rPr lang="en-AU" sz="2800" dirty="0" smtClean="0">
                <a:solidFill>
                  <a:prstClr val="black"/>
                </a:solidFill>
              </a:rPr>
              <a:t> </a:t>
            </a:r>
            <a:endParaRPr lang="en-AU" sz="2800" dirty="0">
              <a:solidFill>
                <a:prstClr val="black"/>
              </a:solidFill>
            </a:endParaRPr>
          </a:p>
        </p:txBody>
      </p:sp>
      <p:sp>
        <p:nvSpPr>
          <p:cNvPr id="2" name="TextBox 1"/>
          <p:cNvSpPr txBox="1"/>
          <p:nvPr/>
        </p:nvSpPr>
        <p:spPr>
          <a:xfrm>
            <a:off x="1376916" y="6209413"/>
            <a:ext cx="6560288" cy="369332"/>
          </a:xfrm>
          <a:prstGeom prst="rect">
            <a:avLst/>
          </a:prstGeom>
          <a:noFill/>
        </p:spPr>
        <p:txBody>
          <a:bodyPr wrap="square" rtlCol="0">
            <a:spAutoFit/>
          </a:bodyPr>
          <a:lstStyle/>
          <a:p>
            <a:pPr algn="ctr"/>
            <a:r>
              <a:rPr lang="en-AU" b="1" dirty="0" smtClean="0">
                <a:solidFill>
                  <a:schemeClr val="bg1"/>
                </a:solidFill>
              </a:rPr>
              <a:t>Gabon  Capital - Libreville</a:t>
            </a:r>
            <a:endParaRPr lang="en-AU" b="1" dirty="0">
              <a:solidFill>
                <a:schemeClr val="bg1"/>
              </a:solidFill>
            </a:endParaRPr>
          </a:p>
        </p:txBody>
      </p:sp>
    </p:spTree>
    <p:extLst>
      <p:ext uri="{BB962C8B-B14F-4D97-AF65-F5344CB8AC3E}">
        <p14:creationId xmlns:p14="http://schemas.microsoft.com/office/powerpoint/2010/main" val="5703915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www.cia.gov/library/publications/the-world-factbook/graphics/maps/large/gb-map.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1957" y="998816"/>
            <a:ext cx="3001084" cy="285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13"/>
          <p:cNvSpPr txBox="1">
            <a:spLocks noChangeArrowheads="1"/>
          </p:cNvSpPr>
          <p:nvPr/>
        </p:nvSpPr>
        <p:spPr bwMode="auto">
          <a:xfrm>
            <a:off x="0" y="25400"/>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dirty="0"/>
              <a:t>Gabon – Key Facts</a:t>
            </a:r>
          </a:p>
        </p:txBody>
      </p:sp>
      <p:sp>
        <p:nvSpPr>
          <p:cNvPr id="58" name="TextBox 4"/>
          <p:cNvSpPr txBox="1">
            <a:spLocks noChangeArrowheads="1"/>
          </p:cNvSpPr>
          <p:nvPr/>
        </p:nvSpPr>
        <p:spPr bwMode="auto">
          <a:xfrm>
            <a:off x="319088" y="1148561"/>
            <a:ext cx="5072475" cy="5016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600" dirty="0" smtClean="0">
                <a:latin typeface="+mn-lt"/>
              </a:rPr>
              <a:t>Geography &amp; Population</a:t>
            </a:r>
          </a:p>
          <a:p>
            <a:pPr marL="285700" indent="-285700" eaLnBrk="1" hangingPunct="1">
              <a:buFont typeface="Arial" pitchFamily="34" charset="0"/>
              <a:buChar char="•"/>
              <a:defRPr/>
            </a:pPr>
            <a:r>
              <a:rPr lang="en-US" sz="1600" dirty="0" smtClean="0">
                <a:latin typeface="+mn-lt"/>
              </a:rPr>
              <a:t>Area: 257,667km</a:t>
            </a:r>
            <a:r>
              <a:rPr lang="en-US" sz="1600" baseline="30000" dirty="0" smtClean="0">
                <a:latin typeface="+mn-lt"/>
              </a:rPr>
              <a:t>2</a:t>
            </a:r>
            <a:r>
              <a:rPr lang="en-US" sz="1600" dirty="0" smtClean="0">
                <a:latin typeface="+mn-lt"/>
              </a:rPr>
              <a:t> </a:t>
            </a:r>
          </a:p>
          <a:p>
            <a:pPr marL="273002" indent="-273002" eaLnBrk="1" hangingPunct="1">
              <a:buFont typeface="Arial" pitchFamily="34" charset="0"/>
              <a:buChar char="•"/>
              <a:defRPr/>
            </a:pPr>
            <a:r>
              <a:rPr lang="en-US" sz="1600" dirty="0" smtClean="0">
                <a:latin typeface="+mn-lt"/>
              </a:rPr>
              <a:t>Population</a:t>
            </a:r>
            <a:r>
              <a:rPr lang="en-US" sz="1600" dirty="0">
                <a:latin typeface="+mn-lt"/>
              </a:rPr>
              <a:t>: </a:t>
            </a:r>
            <a:r>
              <a:rPr lang="en-US" sz="1600" dirty="0" smtClean="0">
                <a:latin typeface="+mn-lt"/>
              </a:rPr>
              <a:t>1.6M </a:t>
            </a:r>
            <a:r>
              <a:rPr lang="en-US" sz="1200" dirty="0" smtClean="0">
                <a:latin typeface="+mn-lt"/>
              </a:rPr>
              <a:t>(ex CIA World Factbook)</a:t>
            </a:r>
          </a:p>
          <a:p>
            <a:pPr eaLnBrk="1" hangingPunct="1">
              <a:defRPr/>
            </a:pPr>
            <a:endParaRPr lang="en-US" sz="1600" dirty="0" smtClean="0">
              <a:latin typeface="+mn-lt"/>
            </a:endParaRPr>
          </a:p>
          <a:p>
            <a:pPr eaLnBrk="1" hangingPunct="1">
              <a:defRPr/>
            </a:pPr>
            <a:r>
              <a:rPr lang="en-US" sz="1600" dirty="0" smtClean="0">
                <a:latin typeface="+mn-lt"/>
              </a:rPr>
              <a:t>Political</a:t>
            </a:r>
            <a:endParaRPr lang="en-US" sz="1600" dirty="0">
              <a:latin typeface="+mn-lt"/>
            </a:endParaRPr>
          </a:p>
          <a:p>
            <a:pPr marL="273002" indent="-273002" eaLnBrk="1" hangingPunct="1">
              <a:buFont typeface="Arial" pitchFamily="34" charset="0"/>
              <a:buChar char="•"/>
              <a:defRPr/>
            </a:pPr>
            <a:r>
              <a:rPr lang="en-AU" sz="1600" dirty="0">
                <a:latin typeface="+mn-lt"/>
              </a:rPr>
              <a:t>Republic, multiparty presidential regime</a:t>
            </a:r>
            <a:endParaRPr lang="en-US" sz="1600" dirty="0">
              <a:latin typeface="+mn-lt"/>
            </a:endParaRPr>
          </a:p>
          <a:p>
            <a:pPr eaLnBrk="1" hangingPunct="1">
              <a:defRPr/>
            </a:pPr>
            <a:endParaRPr lang="en-US" sz="1600" dirty="0" smtClean="0">
              <a:latin typeface="+mn-lt"/>
            </a:endParaRPr>
          </a:p>
          <a:p>
            <a:pPr eaLnBrk="1" hangingPunct="1">
              <a:defRPr/>
            </a:pPr>
            <a:r>
              <a:rPr lang="en-US" sz="1600" dirty="0" smtClean="0">
                <a:latin typeface="+mn-lt"/>
              </a:rPr>
              <a:t>Economy </a:t>
            </a:r>
            <a:r>
              <a:rPr lang="en-US" sz="1200" dirty="0">
                <a:latin typeface="+mn-lt"/>
              </a:rPr>
              <a:t>(ex CIA World factbook)</a:t>
            </a:r>
            <a:endParaRPr lang="en-US" sz="1200" dirty="0" smtClean="0">
              <a:latin typeface="+mn-lt"/>
            </a:endParaRPr>
          </a:p>
          <a:p>
            <a:pPr marL="273002" indent="-273002" eaLnBrk="1" hangingPunct="1">
              <a:buFont typeface="Arial" pitchFamily="34" charset="0"/>
              <a:buChar char="•"/>
              <a:defRPr/>
            </a:pPr>
            <a:r>
              <a:rPr lang="en-US" sz="1600" dirty="0" smtClean="0">
                <a:latin typeface="+mn-lt"/>
              </a:rPr>
              <a:t>GDP $24.3bn for 2011 (+5.3% YoY)</a:t>
            </a:r>
            <a:endParaRPr lang="en-US" sz="1600" dirty="0">
              <a:latin typeface="+mn-lt"/>
            </a:endParaRPr>
          </a:p>
          <a:p>
            <a:pPr marL="273002" indent="-273002" eaLnBrk="1" hangingPunct="1">
              <a:buFont typeface="Arial" pitchFamily="34" charset="0"/>
              <a:buChar char="•"/>
              <a:defRPr/>
            </a:pPr>
            <a:r>
              <a:rPr lang="en-US" sz="1600" dirty="0" smtClean="0">
                <a:latin typeface="+mn-lt"/>
              </a:rPr>
              <a:t>Key exports oil (70%), timber, manganese</a:t>
            </a:r>
          </a:p>
          <a:p>
            <a:pPr marL="531719" lvl="1" indent="-258717" eaLnBrk="1" hangingPunct="1">
              <a:buFont typeface="Arial" pitchFamily="34" charset="0"/>
              <a:buChar char="−"/>
              <a:defRPr/>
            </a:pPr>
            <a:r>
              <a:rPr lang="en-AU" sz="1600" dirty="0" smtClean="0">
                <a:latin typeface="+mn-lt"/>
              </a:rPr>
              <a:t>Promoting diversification from oil</a:t>
            </a:r>
          </a:p>
          <a:p>
            <a:pPr marL="531719" lvl="1" indent="-258717" eaLnBrk="1" hangingPunct="1">
              <a:buFont typeface="Arial" pitchFamily="34" charset="0"/>
              <a:buChar char="−"/>
              <a:defRPr/>
            </a:pPr>
            <a:endParaRPr lang="en-AU" sz="1600" dirty="0">
              <a:latin typeface="+mn-lt"/>
            </a:endParaRPr>
          </a:p>
          <a:p>
            <a:pPr eaLnBrk="1" hangingPunct="1">
              <a:defRPr/>
            </a:pPr>
            <a:r>
              <a:rPr lang="en-US" sz="1600" dirty="0">
                <a:latin typeface="+mn-lt"/>
              </a:rPr>
              <a:t>Exploration/Mining Tenure (Mining Code 2000)</a:t>
            </a:r>
          </a:p>
          <a:p>
            <a:pPr marL="285700" indent="-285700" eaLnBrk="1" hangingPunct="1">
              <a:buFont typeface="Arial" pitchFamily="34" charset="0"/>
              <a:buChar char="•"/>
              <a:defRPr/>
            </a:pPr>
            <a:r>
              <a:rPr lang="en-US" sz="1600" dirty="0" smtClean="0">
                <a:latin typeface="+mn-lt"/>
              </a:rPr>
              <a:t>Autorisation de Prospection </a:t>
            </a:r>
            <a:r>
              <a:rPr lang="en-US" sz="1600" dirty="0">
                <a:latin typeface="+mn-lt"/>
              </a:rPr>
              <a:t>(AP) - 2 year, preliminary exploration</a:t>
            </a:r>
          </a:p>
          <a:p>
            <a:pPr marL="285700" indent="-285700" eaLnBrk="1" hangingPunct="1">
              <a:buFont typeface="Arial" pitchFamily="34" charset="0"/>
              <a:buChar char="•"/>
              <a:defRPr/>
            </a:pPr>
            <a:r>
              <a:rPr lang="en-US" sz="1600" dirty="0">
                <a:latin typeface="+mn-lt"/>
              </a:rPr>
              <a:t>Permis de Recherche (PR) - 3 year </a:t>
            </a:r>
            <a:r>
              <a:rPr lang="en-US" sz="1600" dirty="0" smtClean="0">
                <a:latin typeface="+mn-lt"/>
              </a:rPr>
              <a:t>and 3 x 3  </a:t>
            </a:r>
            <a:r>
              <a:rPr lang="en-US" sz="1600" dirty="0">
                <a:latin typeface="+mn-lt"/>
              </a:rPr>
              <a:t>year extension, equivalent of EPM/EL</a:t>
            </a:r>
          </a:p>
          <a:p>
            <a:pPr marL="285700" indent="-285700" eaLnBrk="1" hangingPunct="1">
              <a:buFont typeface="Arial" pitchFamily="34" charset="0"/>
              <a:buChar char="•"/>
              <a:defRPr/>
            </a:pPr>
            <a:r>
              <a:rPr lang="en-US" sz="1600" dirty="0">
                <a:latin typeface="+mn-lt"/>
              </a:rPr>
              <a:t>Mining Permit - 10 year &amp; 5 year renewable</a:t>
            </a:r>
          </a:p>
          <a:p>
            <a:pPr marL="285700" indent="-285700" eaLnBrk="1" hangingPunct="1">
              <a:buFont typeface="Arial" pitchFamily="34" charset="0"/>
              <a:buChar char="•"/>
              <a:defRPr/>
            </a:pPr>
            <a:r>
              <a:rPr lang="en-US" sz="1600" dirty="0">
                <a:latin typeface="+mn-lt"/>
              </a:rPr>
              <a:t>Regime of </a:t>
            </a:r>
            <a:r>
              <a:rPr lang="en-US" sz="1600" i="1" dirty="0">
                <a:latin typeface="+mn-lt"/>
              </a:rPr>
              <a:t>ad </a:t>
            </a:r>
            <a:r>
              <a:rPr lang="en-US" sz="1600" i="1" dirty="0" smtClean="0">
                <a:latin typeface="+mn-lt"/>
              </a:rPr>
              <a:t>valorem </a:t>
            </a:r>
            <a:r>
              <a:rPr lang="en-US" sz="1600" dirty="0">
                <a:latin typeface="+mn-lt"/>
              </a:rPr>
              <a:t>royalty, </a:t>
            </a:r>
            <a:r>
              <a:rPr lang="en-US" sz="1600" dirty="0" smtClean="0">
                <a:latin typeface="+mn-lt"/>
              </a:rPr>
              <a:t>no obligation </a:t>
            </a:r>
            <a:r>
              <a:rPr lang="en-US" sz="1600" dirty="0">
                <a:latin typeface="+mn-lt"/>
              </a:rPr>
              <a:t>for state </a:t>
            </a:r>
            <a:r>
              <a:rPr lang="en-US" sz="1600" dirty="0" smtClean="0">
                <a:latin typeface="+mn-lt"/>
              </a:rPr>
              <a:t>ownership</a:t>
            </a:r>
            <a:endParaRPr lang="en-AU" sz="1600" dirty="0" smtClean="0">
              <a:latin typeface="+mn-lt"/>
            </a:endParaRPr>
          </a:p>
        </p:txBody>
      </p:sp>
      <p:grpSp>
        <p:nvGrpSpPr>
          <p:cNvPr id="30723" name="Group 54"/>
          <p:cNvGrpSpPr>
            <a:grpSpLocks/>
          </p:cNvGrpSpPr>
          <p:nvPr/>
        </p:nvGrpSpPr>
        <p:grpSpPr bwMode="auto">
          <a:xfrm>
            <a:off x="4657345" y="511529"/>
            <a:ext cx="1855788" cy="1968500"/>
            <a:chOff x="7110484" y="4421877"/>
            <a:chExt cx="1856687" cy="1969481"/>
          </a:xfrm>
        </p:grpSpPr>
        <p:sp>
          <p:nvSpPr>
            <p:cNvPr id="2" name="Rectangle 1"/>
            <p:cNvSpPr/>
            <p:nvPr/>
          </p:nvSpPr>
          <p:spPr>
            <a:xfrm>
              <a:off x="8128565" y="5301790"/>
              <a:ext cx="449480" cy="6337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4" name="Rectangle 283"/>
            <p:cNvSpPr>
              <a:spLocks noChangeArrowheads="1"/>
            </p:cNvSpPr>
            <p:nvPr/>
          </p:nvSpPr>
          <p:spPr bwMode="auto">
            <a:xfrm>
              <a:off x="8546279" y="4661708"/>
              <a:ext cx="0" cy="3177"/>
            </a:xfrm>
            <a:prstGeom prst="rect">
              <a:avLst/>
            </a:prstGeom>
            <a:solidFill>
              <a:schemeClr val="bg1"/>
            </a:solidFill>
            <a:ln w="9525">
              <a:solidFill>
                <a:schemeClr val="tx1">
                  <a:lumMod val="95000"/>
                  <a:lumOff val="5000"/>
                </a:schemeClr>
              </a:solidFill>
              <a:miter lim="800000"/>
              <a:headEnd/>
              <a:tailEnd/>
            </a:ln>
          </p:spPr>
          <p:txBody>
            <a:bodyPr/>
            <a:lstStyle/>
            <a:p>
              <a:pPr>
                <a:defRPr/>
              </a:pPr>
              <a:endParaRPr lang="en-US" dirty="0">
                <a:solidFill>
                  <a:srgbClr val="FFFFFF"/>
                </a:solidFill>
              </a:endParaRPr>
            </a:p>
          </p:txBody>
        </p:sp>
        <p:sp>
          <p:nvSpPr>
            <p:cNvPr id="5" name="Freeform 286"/>
            <p:cNvSpPr>
              <a:spLocks/>
            </p:cNvSpPr>
            <p:nvPr/>
          </p:nvSpPr>
          <p:spPr bwMode="auto">
            <a:xfrm>
              <a:off x="8506573" y="4542587"/>
              <a:ext cx="141355" cy="119121"/>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0"/>
                <a:gd name="T62" fmla="*/ 97 w 97"/>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6" name="Freeform 287"/>
            <p:cNvSpPr>
              <a:spLocks/>
            </p:cNvSpPr>
            <p:nvPr/>
          </p:nvSpPr>
          <p:spPr bwMode="auto">
            <a:xfrm>
              <a:off x="8506573" y="4542587"/>
              <a:ext cx="141355" cy="119121"/>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0"/>
                <a:gd name="T62" fmla="*/ 97 w 97"/>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7" name="Freeform 303"/>
            <p:cNvSpPr>
              <a:spLocks/>
            </p:cNvSpPr>
            <p:nvPr/>
          </p:nvSpPr>
          <p:spPr bwMode="auto">
            <a:xfrm>
              <a:off x="7162897" y="5117549"/>
              <a:ext cx="206475" cy="144534"/>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18"/>
                <a:gd name="T80" fmla="*/ 24 w 24"/>
                <a:gd name="T81" fmla="*/ 18 h 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8" name="Freeform 304"/>
            <p:cNvSpPr>
              <a:spLocks/>
            </p:cNvSpPr>
            <p:nvPr/>
          </p:nvSpPr>
          <p:spPr bwMode="auto">
            <a:xfrm>
              <a:off x="7110484" y="5011133"/>
              <a:ext cx="162003" cy="114357"/>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85"/>
                <a:gd name="T59" fmla="*/ 114 w 114"/>
                <a:gd name="T60" fmla="*/ 85 h 8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9" name="Freeform 305"/>
            <p:cNvSpPr>
              <a:spLocks/>
            </p:cNvSpPr>
            <p:nvPr/>
          </p:nvSpPr>
          <p:spPr bwMode="auto">
            <a:xfrm>
              <a:off x="7120014" y="4728417"/>
              <a:ext cx="327183" cy="333541"/>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8"/>
                <a:gd name="T79" fmla="*/ 0 h 41"/>
                <a:gd name="T80" fmla="*/ 38 w 38"/>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0" name="Freeform 306"/>
            <p:cNvSpPr>
              <a:spLocks/>
            </p:cNvSpPr>
            <p:nvPr/>
          </p:nvSpPr>
          <p:spPr bwMode="auto">
            <a:xfrm>
              <a:off x="8249273" y="4591824"/>
              <a:ext cx="309712" cy="282716"/>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6"/>
                <a:gd name="T73" fmla="*/ 0 h 35"/>
                <a:gd name="T74" fmla="*/ 36 w 36"/>
                <a:gd name="T75" fmla="*/ 35 h 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1" name="Freeform 307"/>
            <p:cNvSpPr>
              <a:spLocks/>
            </p:cNvSpPr>
            <p:nvPr/>
          </p:nvSpPr>
          <p:spPr bwMode="auto">
            <a:xfrm>
              <a:off x="7826794" y="4542587"/>
              <a:ext cx="446303" cy="403426"/>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
                <a:gd name="T109" fmla="*/ 0 h 50"/>
                <a:gd name="T110" fmla="*/ 52 w 52"/>
                <a:gd name="T111" fmla="*/ 50 h 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2" name="Freeform 308"/>
            <p:cNvSpPr>
              <a:spLocks/>
            </p:cNvSpPr>
            <p:nvPr/>
          </p:nvSpPr>
          <p:spPr bwMode="auto">
            <a:xfrm>
              <a:off x="7782322" y="4421877"/>
              <a:ext cx="112767" cy="200125"/>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8"/>
                <a:gd name="T67" fmla="*/ 0 h 150"/>
                <a:gd name="T68" fmla="*/ 78 w 78"/>
                <a:gd name="T69" fmla="*/ 150 h 15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3" name="Freeform 309"/>
            <p:cNvSpPr>
              <a:spLocks/>
            </p:cNvSpPr>
            <p:nvPr/>
          </p:nvSpPr>
          <p:spPr bwMode="auto">
            <a:xfrm>
              <a:off x="7223252" y="4471114"/>
              <a:ext cx="327183" cy="233479"/>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8"/>
                <a:gd name="T67" fmla="*/ 0 h 174"/>
                <a:gd name="T68" fmla="*/ 228 w 228"/>
                <a:gd name="T69" fmla="*/ 174 h 1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4" name="Freeform 310"/>
            <p:cNvSpPr>
              <a:spLocks/>
            </p:cNvSpPr>
            <p:nvPr/>
          </p:nvSpPr>
          <p:spPr bwMode="auto">
            <a:xfrm>
              <a:off x="7124779" y="4704593"/>
              <a:ext cx="227122" cy="184242"/>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23"/>
                <a:gd name="T41" fmla="*/ 26 w 26"/>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5" name="Freeform 311"/>
            <p:cNvSpPr>
              <a:spLocks/>
            </p:cNvSpPr>
            <p:nvPr/>
          </p:nvSpPr>
          <p:spPr bwMode="auto">
            <a:xfrm>
              <a:off x="7137485" y="5117549"/>
              <a:ext cx="68295" cy="49237"/>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36"/>
                <a:gd name="T29" fmla="*/ 48 w 48"/>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6" name="Freeform 312"/>
            <p:cNvSpPr>
              <a:spLocks/>
            </p:cNvSpPr>
            <p:nvPr/>
          </p:nvSpPr>
          <p:spPr bwMode="auto">
            <a:xfrm>
              <a:off x="8182566" y="4833244"/>
              <a:ext cx="444715" cy="519372"/>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2"/>
                <a:gd name="T115" fmla="*/ 0 h 64"/>
                <a:gd name="T116" fmla="*/ 52 w 52"/>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7" name="Freeform 313"/>
            <p:cNvSpPr>
              <a:spLocks/>
            </p:cNvSpPr>
            <p:nvPr/>
          </p:nvSpPr>
          <p:spPr bwMode="auto">
            <a:xfrm>
              <a:off x="7351901" y="5174727"/>
              <a:ext cx="163592" cy="152476"/>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19"/>
                <a:gd name="T71" fmla="*/ 19 w 19"/>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8" name="Freeform 314"/>
            <p:cNvSpPr>
              <a:spLocks/>
            </p:cNvSpPr>
            <p:nvPr/>
          </p:nvSpPr>
          <p:spPr bwMode="auto">
            <a:xfrm>
              <a:off x="7267723" y="5230317"/>
              <a:ext cx="117532" cy="96886"/>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12"/>
                <a:gd name="T44" fmla="*/ 14 w 14"/>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9" name="Freeform 315"/>
            <p:cNvSpPr>
              <a:spLocks/>
            </p:cNvSpPr>
            <p:nvPr/>
          </p:nvSpPr>
          <p:spPr bwMode="auto">
            <a:xfrm>
              <a:off x="7213722" y="5198551"/>
              <a:ext cx="85767" cy="73061"/>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54"/>
                <a:gd name="T35" fmla="*/ 60 w 60"/>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0" name="Rectangle 316"/>
            <p:cNvSpPr>
              <a:spLocks noChangeArrowheads="1"/>
            </p:cNvSpPr>
            <p:nvPr/>
          </p:nvSpPr>
          <p:spPr bwMode="auto">
            <a:xfrm>
              <a:off x="7342371" y="4704593"/>
              <a:ext cx="9530" cy="23824"/>
            </a:xfrm>
            <a:prstGeom prst="rect">
              <a:avLst/>
            </a:prstGeom>
            <a:solidFill>
              <a:schemeClr val="bg1"/>
            </a:solidFill>
            <a:ln w="9525">
              <a:solidFill>
                <a:schemeClr val="tx1">
                  <a:lumMod val="95000"/>
                  <a:lumOff val="5000"/>
                </a:schemeClr>
              </a:solidFill>
              <a:miter lim="800000"/>
              <a:headEnd/>
              <a:tailEnd/>
            </a:ln>
          </p:spPr>
          <p:txBody>
            <a:bodyPr/>
            <a:lstStyle/>
            <a:p>
              <a:pPr>
                <a:defRPr/>
              </a:pPr>
              <a:endParaRPr lang="en-US" dirty="0">
                <a:solidFill>
                  <a:srgbClr val="FFFFFF"/>
                </a:solidFill>
              </a:endParaRPr>
            </a:p>
          </p:txBody>
        </p:sp>
        <p:sp>
          <p:nvSpPr>
            <p:cNvPr id="21" name="Freeform 317"/>
            <p:cNvSpPr>
              <a:spLocks/>
            </p:cNvSpPr>
            <p:nvPr/>
          </p:nvSpPr>
          <p:spPr bwMode="auto">
            <a:xfrm>
              <a:off x="7342371" y="4421877"/>
              <a:ext cx="562247" cy="524136"/>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0"/>
                <a:gd name="T130" fmla="*/ 0 h 390"/>
                <a:gd name="T131" fmla="*/ 390 w 390"/>
                <a:gd name="T132" fmla="*/ 390 h 3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2" name="Freeform 318"/>
            <p:cNvSpPr>
              <a:spLocks/>
            </p:cNvSpPr>
            <p:nvPr/>
          </p:nvSpPr>
          <p:spPr bwMode="auto">
            <a:xfrm>
              <a:off x="7342371" y="4421877"/>
              <a:ext cx="562247" cy="524136"/>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0"/>
                <a:gd name="T130" fmla="*/ 0 h 390"/>
                <a:gd name="T131" fmla="*/ 390 w 390"/>
                <a:gd name="T132" fmla="*/ 390 h 3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3" name="Freeform 364"/>
            <p:cNvSpPr>
              <a:spLocks/>
            </p:cNvSpPr>
            <p:nvPr/>
          </p:nvSpPr>
          <p:spPr bwMode="auto">
            <a:xfrm>
              <a:off x="7585377" y="4825303"/>
              <a:ext cx="432009" cy="300187"/>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0"/>
                <a:gd name="T85" fmla="*/ 0 h 223"/>
                <a:gd name="T86" fmla="*/ 300 w 300"/>
                <a:gd name="T87" fmla="*/ 223 h 22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4" name="Freeform 365"/>
            <p:cNvSpPr>
              <a:spLocks/>
            </p:cNvSpPr>
            <p:nvPr/>
          </p:nvSpPr>
          <p:spPr bwMode="auto">
            <a:xfrm>
              <a:off x="7585377" y="4825303"/>
              <a:ext cx="432009" cy="300187"/>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0"/>
                <a:gd name="T85" fmla="*/ 0 h 223"/>
                <a:gd name="T86" fmla="*/ 300 w 300"/>
                <a:gd name="T87" fmla="*/ 223 h 22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5" name="Freeform 366"/>
            <p:cNvSpPr>
              <a:spLocks/>
            </p:cNvSpPr>
            <p:nvPr/>
          </p:nvSpPr>
          <p:spPr bwMode="auto">
            <a:xfrm>
              <a:off x="7248664" y="4784007"/>
              <a:ext cx="447892" cy="400249"/>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
                <a:gd name="T112" fmla="*/ 0 h 49"/>
                <a:gd name="T113" fmla="*/ 52 w 52"/>
                <a:gd name="T114" fmla="*/ 49 h 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6" name="Freeform 367"/>
            <p:cNvSpPr>
              <a:spLocks/>
            </p:cNvSpPr>
            <p:nvPr/>
          </p:nvSpPr>
          <p:spPr bwMode="auto">
            <a:xfrm>
              <a:off x="8708283" y="5150902"/>
              <a:ext cx="258888" cy="328777"/>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
                <a:gd name="T67" fmla="*/ 0 h 246"/>
                <a:gd name="T68" fmla="*/ 180 w 180"/>
                <a:gd name="T69" fmla="*/ 246 h 2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7" name="Freeform 368"/>
            <p:cNvSpPr>
              <a:spLocks/>
            </p:cNvSpPr>
            <p:nvPr/>
          </p:nvSpPr>
          <p:spPr bwMode="auto">
            <a:xfrm>
              <a:off x="7963385" y="5125489"/>
              <a:ext cx="38118" cy="13024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96"/>
                <a:gd name="T26" fmla="*/ 24 w 24"/>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96">
                  <a:moveTo>
                    <a:pt x="12" y="0"/>
                  </a:moveTo>
                  <a:lnTo>
                    <a:pt x="12" y="0"/>
                  </a:lnTo>
                  <a:lnTo>
                    <a:pt x="24" y="42"/>
                  </a:lnTo>
                  <a:lnTo>
                    <a:pt x="0" y="48"/>
                  </a:lnTo>
                  <a:lnTo>
                    <a:pt x="0" y="66"/>
                  </a:lnTo>
                  <a:lnTo>
                    <a:pt x="18" y="96"/>
                  </a:lnTo>
                  <a:lnTo>
                    <a:pt x="24" y="96"/>
                  </a:lnTo>
                  <a:lnTo>
                    <a:pt x="12" y="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8" name="Freeform 369"/>
            <p:cNvSpPr>
              <a:spLocks/>
            </p:cNvSpPr>
            <p:nvPr/>
          </p:nvSpPr>
          <p:spPr bwMode="auto">
            <a:xfrm>
              <a:off x="7963385" y="5125489"/>
              <a:ext cx="38118" cy="13024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 name="T21" fmla="*/ 0 w 24"/>
                <a:gd name="T22" fmla="*/ 0 h 96"/>
                <a:gd name="T23" fmla="*/ 24 w 24"/>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96">
                  <a:moveTo>
                    <a:pt x="12" y="0"/>
                  </a:moveTo>
                  <a:lnTo>
                    <a:pt x="12" y="0"/>
                  </a:lnTo>
                  <a:lnTo>
                    <a:pt x="24" y="42"/>
                  </a:lnTo>
                  <a:lnTo>
                    <a:pt x="0" y="48"/>
                  </a:lnTo>
                  <a:lnTo>
                    <a:pt x="0" y="66"/>
                  </a:lnTo>
                  <a:lnTo>
                    <a:pt x="18" y="96"/>
                  </a:lnTo>
                  <a:lnTo>
                    <a:pt x="24" y="96"/>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9" name="Freeform 370"/>
            <p:cNvSpPr>
              <a:spLocks/>
            </p:cNvSpPr>
            <p:nvPr/>
          </p:nvSpPr>
          <p:spPr bwMode="auto">
            <a:xfrm>
              <a:off x="7945914" y="4833244"/>
              <a:ext cx="285888" cy="422485"/>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8"/>
                <a:gd name="T79" fmla="*/ 0 h 313"/>
                <a:gd name="T80" fmla="*/ 198 w 198"/>
                <a:gd name="T81" fmla="*/ 313 h 3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0" name="Freeform 371"/>
            <p:cNvSpPr>
              <a:spLocks/>
            </p:cNvSpPr>
            <p:nvPr/>
          </p:nvSpPr>
          <p:spPr bwMode="auto">
            <a:xfrm>
              <a:off x="7945914" y="4833244"/>
              <a:ext cx="285888" cy="422485"/>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8"/>
                <a:gd name="T76" fmla="*/ 0 h 313"/>
                <a:gd name="T77" fmla="*/ 198 w 198"/>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1" name="Freeform 372"/>
            <p:cNvSpPr>
              <a:spLocks/>
            </p:cNvSpPr>
            <p:nvPr/>
          </p:nvSpPr>
          <p:spPr bwMode="auto">
            <a:xfrm>
              <a:off x="8034857" y="6024462"/>
              <a:ext cx="438362" cy="366896"/>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
                <a:gd name="T91" fmla="*/ 0 h 45"/>
                <a:gd name="T92" fmla="*/ 51 w 51"/>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2" name="Freeform 373"/>
            <p:cNvSpPr>
              <a:spLocks/>
            </p:cNvSpPr>
            <p:nvPr/>
          </p:nvSpPr>
          <p:spPr bwMode="auto">
            <a:xfrm>
              <a:off x="8128565" y="5903752"/>
              <a:ext cx="260476" cy="244597"/>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
                <a:gd name="T67" fmla="*/ 0 h 180"/>
                <a:gd name="T68" fmla="*/ 180 w 180"/>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3" name="Freeform 374"/>
            <p:cNvSpPr>
              <a:spLocks/>
            </p:cNvSpPr>
            <p:nvPr/>
          </p:nvSpPr>
          <p:spPr bwMode="auto">
            <a:xfrm>
              <a:off x="8396982" y="5716334"/>
              <a:ext cx="295418" cy="438368"/>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54"/>
                <a:gd name="T116" fmla="*/ 34 w 34"/>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4" name="Freeform 375"/>
            <p:cNvSpPr>
              <a:spLocks/>
            </p:cNvSpPr>
            <p:nvPr/>
          </p:nvSpPr>
          <p:spPr bwMode="auto">
            <a:xfrm>
              <a:off x="8396982" y="5466973"/>
              <a:ext cx="284301" cy="274774"/>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34"/>
                <a:gd name="T83" fmla="*/ 33 w 33"/>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5" name="Freeform 376"/>
            <p:cNvSpPr>
              <a:spLocks/>
            </p:cNvSpPr>
            <p:nvPr/>
          </p:nvSpPr>
          <p:spPr bwMode="auto">
            <a:xfrm>
              <a:off x="7912560" y="5594036"/>
              <a:ext cx="328771" cy="30971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38"/>
                <a:gd name="T77" fmla="*/ 38 w 38"/>
                <a:gd name="T78" fmla="*/ 38 h 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6" name="Freeform 377"/>
            <p:cNvSpPr>
              <a:spLocks/>
            </p:cNvSpPr>
            <p:nvPr/>
          </p:nvSpPr>
          <p:spPr bwMode="auto">
            <a:xfrm>
              <a:off x="7912560" y="5301790"/>
              <a:ext cx="511423" cy="478075"/>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9"/>
                <a:gd name="T121" fmla="*/ 0 h 59"/>
                <a:gd name="T122" fmla="*/ 59 w 59"/>
                <a:gd name="T123" fmla="*/ 59 h 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7" name="Freeform 378"/>
            <p:cNvSpPr>
              <a:spLocks/>
            </p:cNvSpPr>
            <p:nvPr/>
          </p:nvSpPr>
          <p:spPr bwMode="auto">
            <a:xfrm>
              <a:off x="8482748" y="4977779"/>
              <a:ext cx="405009" cy="366895"/>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7"/>
                <a:gd name="T91" fmla="*/ 0 h 45"/>
                <a:gd name="T92" fmla="*/ 47 w 47"/>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8" name="Freeform 379"/>
            <p:cNvSpPr>
              <a:spLocks/>
            </p:cNvSpPr>
            <p:nvPr/>
          </p:nvSpPr>
          <p:spPr bwMode="auto">
            <a:xfrm>
              <a:off x="8506573" y="5319261"/>
              <a:ext cx="227122" cy="244597"/>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30"/>
                <a:gd name="T71" fmla="*/ 26 w 26"/>
                <a:gd name="T72" fmla="*/ 30 h 3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9" name="Freeform 380"/>
            <p:cNvSpPr>
              <a:spLocks/>
            </p:cNvSpPr>
            <p:nvPr/>
          </p:nvSpPr>
          <p:spPr bwMode="auto">
            <a:xfrm>
              <a:off x="8266744" y="5846574"/>
              <a:ext cx="206475" cy="185831"/>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3"/>
                <a:gd name="T56" fmla="*/ 24 w 24"/>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0" name="Freeform 382"/>
            <p:cNvSpPr>
              <a:spLocks/>
            </p:cNvSpPr>
            <p:nvPr/>
          </p:nvSpPr>
          <p:spPr bwMode="auto">
            <a:xfrm>
              <a:off x="7447197" y="5052428"/>
              <a:ext cx="204887" cy="146123"/>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9"/>
                <a:gd name="T62" fmla="*/ 144 w 144"/>
                <a:gd name="T63" fmla="*/ 109 h 1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1" name="Freeform 383"/>
            <p:cNvSpPr>
              <a:spLocks/>
            </p:cNvSpPr>
            <p:nvPr/>
          </p:nvSpPr>
          <p:spPr bwMode="auto">
            <a:xfrm>
              <a:off x="7447197" y="5052428"/>
              <a:ext cx="204887" cy="146123"/>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109"/>
                <a:gd name="T59" fmla="*/ 144 w 144"/>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2" name="Freeform 384"/>
            <p:cNvSpPr>
              <a:spLocks/>
            </p:cNvSpPr>
            <p:nvPr/>
          </p:nvSpPr>
          <p:spPr bwMode="auto">
            <a:xfrm>
              <a:off x="7585377" y="5157255"/>
              <a:ext cx="23824" cy="9530"/>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 name="T12" fmla="*/ 0 w 18"/>
                <a:gd name="T13" fmla="*/ 0 h 6"/>
                <a:gd name="T14" fmla="*/ 18 w 18"/>
                <a:gd name="T15" fmla="*/ 6 h 6"/>
              </a:gdLst>
              <a:ahLst/>
              <a:cxnLst>
                <a:cxn ang="T8">
                  <a:pos x="T0" y="T1"/>
                </a:cxn>
                <a:cxn ang="T9">
                  <a:pos x="T2" y="T3"/>
                </a:cxn>
                <a:cxn ang="T10">
                  <a:pos x="T4" y="T5"/>
                </a:cxn>
                <a:cxn ang="T11">
                  <a:pos x="T6" y="T7"/>
                </a:cxn>
              </a:cxnLst>
              <a:rect l="T12" t="T13" r="T14" b="T15"/>
              <a:pathLst>
                <a:path w="18" h="6">
                  <a:moveTo>
                    <a:pt x="0" y="6"/>
                  </a:moveTo>
                  <a:lnTo>
                    <a:pt x="6" y="6"/>
                  </a:lnTo>
                  <a:lnTo>
                    <a:pt x="18" y="0"/>
                  </a:lnTo>
                  <a:lnTo>
                    <a:pt x="0"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3" name="Freeform 385"/>
            <p:cNvSpPr>
              <a:spLocks/>
            </p:cNvSpPr>
            <p:nvPr/>
          </p:nvSpPr>
          <p:spPr bwMode="auto">
            <a:xfrm>
              <a:off x="7585377" y="5157255"/>
              <a:ext cx="23824" cy="9530"/>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 name="T9" fmla="*/ 0 w 18"/>
                <a:gd name="T10" fmla="*/ 0 h 6"/>
                <a:gd name="T11" fmla="*/ 18 w 18"/>
                <a:gd name="T12" fmla="*/ 6 h 6"/>
              </a:gdLst>
              <a:ahLst/>
              <a:cxnLst>
                <a:cxn ang="T6">
                  <a:pos x="T0" y="T1"/>
                </a:cxn>
                <a:cxn ang="T7">
                  <a:pos x="T2" y="T3"/>
                </a:cxn>
                <a:cxn ang="T8">
                  <a:pos x="T4" y="T5"/>
                </a:cxn>
              </a:cxnLst>
              <a:rect l="T9" t="T10" r="T11" b="T12"/>
              <a:pathLst>
                <a:path w="18" h="6">
                  <a:moveTo>
                    <a:pt x="0" y="6"/>
                  </a:moveTo>
                  <a:lnTo>
                    <a:pt x="6" y="6"/>
                  </a:lnTo>
                  <a:lnTo>
                    <a:pt x="18" y="0"/>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4" name="Freeform 386"/>
            <p:cNvSpPr>
              <a:spLocks/>
            </p:cNvSpPr>
            <p:nvPr/>
          </p:nvSpPr>
          <p:spPr bwMode="auto">
            <a:xfrm>
              <a:off x="7496434" y="5166785"/>
              <a:ext cx="112767" cy="135005"/>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
                <a:gd name="T40" fmla="*/ 0 h 102"/>
                <a:gd name="T41" fmla="*/ 78 w 78"/>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5" name="Freeform 387"/>
            <p:cNvSpPr>
              <a:spLocks/>
            </p:cNvSpPr>
            <p:nvPr/>
          </p:nvSpPr>
          <p:spPr bwMode="auto">
            <a:xfrm>
              <a:off x="7663202" y="5061958"/>
              <a:ext cx="327183" cy="273186"/>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205"/>
                <a:gd name="T83" fmla="*/ 228 w 228"/>
                <a:gd name="T84" fmla="*/ 205 h 2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6" name="Freeform 388"/>
            <p:cNvSpPr>
              <a:spLocks/>
            </p:cNvSpPr>
            <p:nvPr/>
          </p:nvSpPr>
          <p:spPr bwMode="auto">
            <a:xfrm>
              <a:off x="7984032" y="5166785"/>
              <a:ext cx="351008" cy="195360"/>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6"/>
                <a:gd name="T67" fmla="*/ 0 h 144"/>
                <a:gd name="T68" fmla="*/ 246 w 246"/>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7" name="Freeform 389"/>
            <p:cNvSpPr>
              <a:spLocks/>
            </p:cNvSpPr>
            <p:nvPr/>
          </p:nvSpPr>
          <p:spPr bwMode="auto">
            <a:xfrm>
              <a:off x="7877618" y="5344674"/>
              <a:ext cx="216005" cy="241420"/>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
                <a:gd name="T67" fmla="*/ 0 h 180"/>
                <a:gd name="T68" fmla="*/ 150 w 150"/>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8" name="Freeform 390"/>
            <p:cNvSpPr>
              <a:spLocks/>
            </p:cNvSpPr>
            <p:nvPr/>
          </p:nvSpPr>
          <p:spPr bwMode="auto">
            <a:xfrm>
              <a:off x="7842677" y="5395499"/>
              <a:ext cx="146121" cy="168359"/>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0"/>
                <a:gd name="T40" fmla="*/ 0 h 102"/>
                <a:gd name="T41" fmla="*/ 90 w 90"/>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C00000"/>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9" name="Freeform 391"/>
            <p:cNvSpPr>
              <a:spLocks/>
            </p:cNvSpPr>
            <p:nvPr/>
          </p:nvSpPr>
          <p:spPr bwMode="auto">
            <a:xfrm>
              <a:off x="7801382" y="5125489"/>
              <a:ext cx="204886" cy="270009"/>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98"/>
                <a:gd name="T68" fmla="*/ 144 w 144"/>
                <a:gd name="T69" fmla="*/ 198 h 1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0" name="Freeform 392"/>
            <p:cNvSpPr>
              <a:spLocks/>
            </p:cNvSpPr>
            <p:nvPr/>
          </p:nvSpPr>
          <p:spPr bwMode="auto">
            <a:xfrm>
              <a:off x="7801382" y="5125489"/>
              <a:ext cx="204886" cy="270009"/>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198"/>
                <a:gd name="T65" fmla="*/ 144 w 144"/>
                <a:gd name="T66" fmla="*/ 198 h 1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1" name="Freeform 393"/>
            <p:cNvSpPr>
              <a:spLocks/>
            </p:cNvSpPr>
            <p:nvPr/>
          </p:nvSpPr>
          <p:spPr bwMode="auto">
            <a:xfrm>
              <a:off x="7609200" y="5117549"/>
              <a:ext cx="69884" cy="162006"/>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120"/>
                <a:gd name="T47" fmla="*/ 48 w 48"/>
                <a:gd name="T48" fmla="*/ 120 h 1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2" name="Freeform 394"/>
            <p:cNvSpPr>
              <a:spLocks/>
            </p:cNvSpPr>
            <p:nvPr/>
          </p:nvSpPr>
          <p:spPr bwMode="auto">
            <a:xfrm>
              <a:off x="7585377" y="5157255"/>
              <a:ext cx="61942" cy="131829"/>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96"/>
                <a:gd name="T32" fmla="*/ 42 w 42"/>
                <a:gd name="T33" fmla="*/ 96 h 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3" name="Freeform 395"/>
            <p:cNvSpPr>
              <a:spLocks/>
            </p:cNvSpPr>
            <p:nvPr/>
          </p:nvSpPr>
          <p:spPr bwMode="auto">
            <a:xfrm>
              <a:off x="7904619" y="5881516"/>
              <a:ext cx="354184" cy="338307"/>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6"/>
                <a:gd name="T85" fmla="*/ 0 h 252"/>
                <a:gd name="T86" fmla="*/ 246 w 246"/>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4" name="Rectangle 53"/>
            <p:cNvSpPr/>
            <p:nvPr/>
          </p:nvSpPr>
          <p:spPr bwMode="auto">
            <a:xfrm>
              <a:off x="7842677" y="5398676"/>
              <a:ext cx="57178" cy="50825"/>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charset="0"/>
              </a:endParaRPr>
            </a:p>
          </p:txBody>
        </p:sp>
      </p:gr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0209" y="3962701"/>
            <a:ext cx="3031498" cy="22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0" name="TextBox 30719"/>
          <p:cNvSpPr txBox="1"/>
          <p:nvPr/>
        </p:nvSpPr>
        <p:spPr>
          <a:xfrm>
            <a:off x="5849614" y="6231709"/>
            <a:ext cx="3153427" cy="600164"/>
          </a:xfrm>
          <a:prstGeom prst="rect">
            <a:avLst/>
          </a:prstGeom>
          <a:noFill/>
        </p:spPr>
        <p:txBody>
          <a:bodyPr wrap="none" rtlCol="0">
            <a:spAutoFit/>
          </a:bodyPr>
          <a:lstStyle/>
          <a:p>
            <a:r>
              <a:rPr lang="en-AU" sz="1100" dirty="0" smtClean="0"/>
              <a:t>IRR Directors with his Excellency Regis </a:t>
            </a:r>
            <a:r>
              <a:rPr lang="en-AU" sz="1100" dirty="0" err="1" smtClean="0"/>
              <a:t>Immongault</a:t>
            </a:r>
            <a:r>
              <a:rPr lang="en-AU" sz="1100" dirty="0" smtClean="0"/>
              <a:t>, </a:t>
            </a:r>
          </a:p>
          <a:p>
            <a:r>
              <a:rPr lang="en-AU" sz="1100" dirty="0" smtClean="0"/>
              <a:t>Minister of Industry and Mines of Gabon </a:t>
            </a:r>
            <a:r>
              <a:rPr lang="en-AU" sz="1100" dirty="0"/>
              <a:t>.</a:t>
            </a:r>
            <a:endParaRPr lang="en-AU" sz="1100" dirty="0" smtClean="0"/>
          </a:p>
          <a:p>
            <a:r>
              <a:rPr lang="en-AU" sz="1100" dirty="0" smtClean="0"/>
              <a:t>PDAC 2013</a:t>
            </a:r>
          </a:p>
        </p:txBody>
      </p:sp>
    </p:spTree>
    <p:extLst>
      <p:ext uri="{BB962C8B-B14F-4D97-AF65-F5344CB8AC3E}">
        <p14:creationId xmlns:p14="http://schemas.microsoft.com/office/powerpoint/2010/main" val="26479137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229600" cy="1009651"/>
          </a:xfrm>
        </p:spPr>
        <p:txBody>
          <a:bodyPr>
            <a:normAutofit/>
          </a:bodyPr>
          <a:lstStyle/>
          <a:p>
            <a:pPr marL="355600"/>
            <a:r>
              <a:rPr lang="en-AU" sz="2000" dirty="0" smtClean="0">
                <a:latin typeface="Calibri" pitchFamily="34" charset="0"/>
                <a:ea typeface="+mn-ea"/>
                <a:cs typeface="Arial" charset="0"/>
              </a:rPr>
              <a:t>Population growth and urbanisation to drive steel demand </a:t>
            </a:r>
            <a:br>
              <a:rPr lang="en-AU" sz="2000" dirty="0" smtClean="0">
                <a:latin typeface="Calibri" pitchFamily="34" charset="0"/>
                <a:ea typeface="+mn-ea"/>
                <a:cs typeface="Arial" charset="0"/>
              </a:rPr>
            </a:br>
            <a:r>
              <a:rPr lang="en-AU" sz="2000" dirty="0" smtClean="0">
                <a:latin typeface="Calibri" pitchFamily="34" charset="0"/>
                <a:ea typeface="+mn-ea"/>
                <a:cs typeface="Arial" charset="0"/>
              </a:rPr>
              <a:t>for coming decades</a:t>
            </a:r>
            <a:endParaRPr lang="en-AU" sz="2000" dirty="0">
              <a:latin typeface="Calibri" pitchFamily="34" charset="0"/>
              <a:ea typeface="+mn-ea"/>
              <a:cs typeface="Arial" charset="0"/>
            </a:endParaRPr>
          </a:p>
        </p:txBody>
      </p:sp>
      <p:graphicFrame>
        <p:nvGraphicFramePr>
          <p:cNvPr id="5" name="Chart 4"/>
          <p:cNvGraphicFramePr>
            <a:graphicFrameLocks/>
          </p:cNvGraphicFramePr>
          <p:nvPr>
            <p:extLst>
              <p:ext uri="{D42A27DB-BD31-4B8C-83A1-F6EECF244321}">
                <p14:modId xmlns:p14="http://schemas.microsoft.com/office/powerpoint/2010/main" val="3158703430"/>
              </p:ext>
            </p:extLst>
          </p:nvPr>
        </p:nvGraphicFramePr>
        <p:xfrm>
          <a:off x="4987971" y="1321154"/>
          <a:ext cx="4057058" cy="410232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4987971" y="5584492"/>
            <a:ext cx="2390775" cy="215444"/>
          </a:xfrm>
          <a:prstGeom prst="rect">
            <a:avLst/>
          </a:prstGeom>
          <a:noFill/>
        </p:spPr>
        <p:txBody>
          <a:bodyPr wrap="square" rtlCol="0">
            <a:spAutoFit/>
          </a:bodyPr>
          <a:lstStyle/>
          <a:p>
            <a:r>
              <a:rPr lang="en-AU" sz="800" dirty="0" smtClean="0"/>
              <a:t>Source: Rio Tinto</a:t>
            </a:r>
            <a:endParaRPr lang="en-AU" sz="800" dirty="0"/>
          </a:p>
        </p:txBody>
      </p:sp>
      <p:sp>
        <p:nvSpPr>
          <p:cNvPr id="9" name="TextBox 8"/>
          <p:cNvSpPr txBox="1"/>
          <p:nvPr/>
        </p:nvSpPr>
        <p:spPr>
          <a:xfrm>
            <a:off x="114015" y="6314391"/>
            <a:ext cx="2390775" cy="215444"/>
          </a:xfrm>
          <a:prstGeom prst="rect">
            <a:avLst/>
          </a:prstGeom>
          <a:noFill/>
        </p:spPr>
        <p:txBody>
          <a:bodyPr wrap="square" rtlCol="0">
            <a:spAutoFit/>
          </a:bodyPr>
          <a:lstStyle/>
          <a:p>
            <a:r>
              <a:rPr lang="en-AU" sz="800" dirty="0" smtClean="0"/>
              <a:t>Source: UN, McKinsey, Rio Tinto </a:t>
            </a:r>
            <a:endParaRPr lang="en-AU" sz="800" dirty="0"/>
          </a:p>
        </p:txBody>
      </p:sp>
      <p:graphicFrame>
        <p:nvGraphicFramePr>
          <p:cNvPr id="11" name="Chart 10"/>
          <p:cNvGraphicFramePr/>
          <p:nvPr>
            <p:extLst>
              <p:ext uri="{D42A27DB-BD31-4B8C-83A1-F6EECF244321}">
                <p14:modId xmlns:p14="http://schemas.microsoft.com/office/powerpoint/2010/main" val="1806563390"/>
              </p:ext>
            </p:extLst>
          </p:nvPr>
        </p:nvGraphicFramePr>
        <p:xfrm>
          <a:off x="109184" y="1323832"/>
          <a:ext cx="4783258" cy="487225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491315" y="2088106"/>
            <a:ext cx="2265529" cy="954107"/>
          </a:xfrm>
          <a:prstGeom prst="rect">
            <a:avLst/>
          </a:prstGeom>
          <a:noFill/>
        </p:spPr>
        <p:txBody>
          <a:bodyPr wrap="square" rtlCol="0">
            <a:spAutoFit/>
          </a:bodyPr>
          <a:lstStyle/>
          <a:p>
            <a:r>
              <a:rPr lang="en-AU" sz="1400" dirty="0" smtClean="0"/>
              <a:t>The world is set to urbanise close to another 3 billion people by the middle </a:t>
            </a:r>
          </a:p>
          <a:p>
            <a:r>
              <a:rPr lang="en-AU" sz="1400" dirty="0" smtClean="0"/>
              <a:t>of the century</a:t>
            </a:r>
            <a:endParaRPr lang="en-AU" sz="1400" dirty="0"/>
          </a:p>
        </p:txBody>
      </p:sp>
      <p:cxnSp>
        <p:nvCxnSpPr>
          <p:cNvPr id="14" name="Straight Connector 13"/>
          <p:cNvCxnSpPr/>
          <p:nvPr/>
        </p:nvCxnSpPr>
        <p:spPr>
          <a:xfrm flipH="1">
            <a:off x="491315" y="1678675"/>
            <a:ext cx="4094334"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839972" y="1678675"/>
            <a:ext cx="0" cy="409432"/>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39972" y="3042213"/>
            <a:ext cx="0" cy="1104485"/>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918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3"/>
          <p:cNvSpPr txBox="1">
            <a:spLocks noChangeArrowheads="1"/>
          </p:cNvSpPr>
          <p:nvPr/>
        </p:nvSpPr>
        <p:spPr bwMode="auto">
          <a:xfrm>
            <a:off x="0" y="-1587"/>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180975">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dirty="0" smtClean="0"/>
              <a:t>Reconnaissance </a:t>
            </a:r>
            <a:r>
              <a:rPr lang="en-AU" dirty="0"/>
              <a:t>Program</a:t>
            </a:r>
          </a:p>
        </p:txBody>
      </p:sp>
      <p:pic>
        <p:nvPicPr>
          <p:cNvPr id="2050" name="Picture 2" descr="C:\Users\PADIC\AppData\Local\Microsoft\Windows\Temporary Internet Files\Content.Outlook\MICSO2LX\P628333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747" t="16118" r="9386" b="19554"/>
          <a:stretch/>
        </p:blipFill>
        <p:spPr bwMode="auto">
          <a:xfrm>
            <a:off x="539552" y="1596055"/>
            <a:ext cx="2041417" cy="27690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AGeard\Pictures\2012_BelingaSud\Field photos\P6263266.JPG"/>
          <p:cNvPicPr/>
          <p:nvPr/>
        </p:nvPicPr>
        <p:blipFill rotWithShape="1">
          <a:blip r:embed="rId3" cstate="email">
            <a:extLst>
              <a:ext uri="{28A0092B-C50C-407E-A947-70E740481C1C}">
                <a14:useLocalDpi xmlns:a14="http://schemas.microsoft.com/office/drawing/2010/main"/>
              </a:ext>
            </a:extLst>
          </a:blip>
          <a:srcRect/>
          <a:stretch/>
        </p:blipFill>
        <p:spPr bwMode="auto">
          <a:xfrm>
            <a:off x="4211960" y="3854728"/>
            <a:ext cx="3960440" cy="2382584"/>
          </a:xfrm>
          <a:prstGeom prst="rect">
            <a:avLst/>
          </a:prstGeom>
          <a:noFill/>
          <a:ln>
            <a:noFill/>
          </a:ln>
          <a:extLst>
            <a:ext uri="{53640926-AAD7-44d8-BBD7-CCE9431645EC}">
              <a14:shadowObscured xmlns:a14="http://schemas.microsoft.com/office/drawing/2010/main"/>
            </a:ext>
          </a:extLst>
        </p:spPr>
      </p:pic>
      <p:pic>
        <p:nvPicPr>
          <p:cNvPr id="2051" name="Picture 3" descr="C:\Users\PADIC\AppData\Local\Microsoft\Windows\Temporary Internet Files\Content.Outlook\MICSO2LX\P628332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01" t="9044" r="21787" b="12376"/>
          <a:stretch/>
        </p:blipFill>
        <p:spPr bwMode="auto">
          <a:xfrm>
            <a:off x="1649260" y="3501008"/>
            <a:ext cx="1863417" cy="27806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4"/>
          <p:cNvSpPr txBox="1">
            <a:spLocks noChangeArrowheads="1"/>
          </p:cNvSpPr>
          <p:nvPr/>
        </p:nvSpPr>
        <p:spPr bwMode="auto">
          <a:xfrm>
            <a:off x="3512677" y="983981"/>
            <a:ext cx="5617036" cy="2950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7272" tIns="43637" rIns="87272" bIns="43637">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742950" indent="-28575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550" dirty="0" smtClean="0">
                <a:latin typeface="+mn-lt"/>
              </a:rPr>
              <a:t>Program Summary</a:t>
            </a:r>
          </a:p>
          <a:p>
            <a:pPr marL="250460" indent="-250460" eaLnBrk="1" hangingPunct="1">
              <a:buFont typeface="Arial" pitchFamily="34" charset="0"/>
              <a:buChar char="•"/>
              <a:defRPr/>
            </a:pPr>
            <a:r>
              <a:rPr lang="en-US" sz="1550" dirty="0" err="1">
                <a:latin typeface="+mn-lt"/>
              </a:rPr>
              <a:t>Permis</a:t>
            </a:r>
            <a:r>
              <a:rPr lang="en-US" sz="1550" dirty="0">
                <a:latin typeface="+mn-lt"/>
              </a:rPr>
              <a:t> de </a:t>
            </a:r>
            <a:r>
              <a:rPr lang="en-US" sz="1550" dirty="0" err="1">
                <a:latin typeface="+mn-lt"/>
              </a:rPr>
              <a:t>Recherche</a:t>
            </a:r>
            <a:r>
              <a:rPr lang="en-US" sz="1550" dirty="0">
                <a:latin typeface="+mn-lt"/>
              </a:rPr>
              <a:t> (PR) - </a:t>
            </a:r>
            <a:r>
              <a:rPr lang="en-US" sz="1550" dirty="0" smtClean="0">
                <a:latin typeface="+mn-lt"/>
              </a:rPr>
              <a:t>awarded 28 June 2013</a:t>
            </a:r>
            <a:r>
              <a:rPr lang="en-US" sz="1550" dirty="0" smtClean="0"/>
              <a:t> </a:t>
            </a:r>
          </a:p>
          <a:p>
            <a:pPr marL="250460" indent="-250460" eaLnBrk="1" hangingPunct="1">
              <a:buFont typeface="Arial" pitchFamily="34" charset="0"/>
              <a:buChar char="•"/>
              <a:defRPr/>
            </a:pPr>
            <a:r>
              <a:rPr lang="en-US" sz="1550" dirty="0" smtClean="0">
                <a:latin typeface="+mn-lt"/>
              </a:rPr>
              <a:t>3 </a:t>
            </a:r>
            <a:r>
              <a:rPr lang="en-US" sz="1550" dirty="0">
                <a:latin typeface="+mn-lt"/>
              </a:rPr>
              <a:t>year </a:t>
            </a:r>
            <a:r>
              <a:rPr lang="en-US" sz="1550" dirty="0" smtClean="0">
                <a:latin typeface="+mn-lt"/>
              </a:rPr>
              <a:t>x </a:t>
            </a:r>
            <a:r>
              <a:rPr lang="en-US" sz="1550" dirty="0">
                <a:latin typeface="+mn-lt"/>
              </a:rPr>
              <a:t>3 year </a:t>
            </a:r>
            <a:r>
              <a:rPr lang="en-US" sz="1550" dirty="0" smtClean="0">
                <a:latin typeface="+mn-lt"/>
              </a:rPr>
              <a:t>x 3 year extension without relinquishment</a:t>
            </a:r>
          </a:p>
          <a:p>
            <a:pPr marL="250460" indent="-250460" eaLnBrk="1" hangingPunct="1">
              <a:buFont typeface="Arial" pitchFamily="34" charset="0"/>
              <a:buChar char="•"/>
              <a:defRPr/>
            </a:pPr>
            <a:r>
              <a:rPr lang="en-US" sz="1550" dirty="0" smtClean="0">
                <a:latin typeface="+mn-lt"/>
              </a:rPr>
              <a:t>2</a:t>
            </a:r>
            <a:r>
              <a:rPr lang="en-US" sz="1550" baseline="30000" dirty="0" smtClean="0">
                <a:latin typeface="+mn-lt"/>
              </a:rPr>
              <a:t>nd</a:t>
            </a:r>
            <a:r>
              <a:rPr lang="en-US" sz="1550" dirty="0" smtClean="0">
                <a:latin typeface="+mn-lt"/>
              </a:rPr>
              <a:t> Reconnaissance program commenced July 2013</a:t>
            </a:r>
          </a:p>
          <a:p>
            <a:pPr marL="250460" indent="-250460" eaLnBrk="1" hangingPunct="1">
              <a:buFont typeface="Arial" pitchFamily="34" charset="0"/>
              <a:buChar char="•"/>
              <a:defRPr/>
            </a:pPr>
            <a:r>
              <a:rPr lang="en-US" sz="1550" dirty="0" smtClean="0">
                <a:latin typeface="+mn-lt"/>
              </a:rPr>
              <a:t>Program objectives</a:t>
            </a:r>
          </a:p>
          <a:p>
            <a:pPr marL="530225" lvl="1" indent="-265113" eaLnBrk="1" hangingPunct="1">
              <a:buFont typeface="Calibri" pitchFamily="34" charset="0"/>
              <a:buChar char="−"/>
              <a:defRPr/>
            </a:pPr>
            <a:r>
              <a:rPr lang="en-US" sz="1550" dirty="0" smtClean="0">
                <a:latin typeface="+mn-lt"/>
              </a:rPr>
              <a:t>Engage key stakeholders</a:t>
            </a:r>
          </a:p>
          <a:p>
            <a:pPr marL="530225" lvl="1" indent="-265113" eaLnBrk="1" hangingPunct="1">
              <a:buFont typeface="Calibri" pitchFamily="34" charset="0"/>
              <a:buChar char="−"/>
              <a:defRPr/>
            </a:pPr>
            <a:r>
              <a:rPr lang="en-US" sz="1550" dirty="0" smtClean="0">
                <a:latin typeface="+mn-lt"/>
              </a:rPr>
              <a:t>Audit of local facilities</a:t>
            </a:r>
          </a:p>
          <a:p>
            <a:pPr marL="530225" lvl="1" indent="-265113" eaLnBrk="1" hangingPunct="1">
              <a:buFont typeface="Calibri" pitchFamily="34" charset="0"/>
              <a:buChar char="−"/>
              <a:defRPr/>
            </a:pPr>
            <a:r>
              <a:rPr lang="en-US" sz="1550" dirty="0" smtClean="0">
                <a:latin typeface="+mn-lt"/>
              </a:rPr>
              <a:t>Evaluate access to target areas</a:t>
            </a:r>
          </a:p>
          <a:p>
            <a:pPr marL="530225" lvl="1" indent="-265113" eaLnBrk="1" hangingPunct="1">
              <a:buFont typeface="Calibri" pitchFamily="34" charset="0"/>
              <a:buChar char="−"/>
              <a:defRPr/>
            </a:pPr>
            <a:r>
              <a:rPr lang="en-US" sz="1550" dirty="0" smtClean="0">
                <a:latin typeface="+mn-lt"/>
              </a:rPr>
              <a:t>Mapping &amp; sampling to confirm extent of Fe-rich material</a:t>
            </a:r>
          </a:p>
          <a:p>
            <a:pPr marL="285750" indent="-285750" eaLnBrk="1" hangingPunct="1">
              <a:buFont typeface="Arial" pitchFamily="34" charset="0"/>
              <a:buChar char="•"/>
              <a:tabLst>
                <a:tab pos="265113" algn="l"/>
              </a:tabLst>
              <a:defRPr/>
            </a:pPr>
            <a:r>
              <a:rPr lang="en-US" sz="1550" dirty="0" smtClean="0">
                <a:latin typeface="+mn-lt"/>
              </a:rPr>
              <a:t>Program at Belinga completed July 2012, Tchibanga completed August 2013 </a:t>
            </a:r>
          </a:p>
          <a:p>
            <a:pPr marL="285750" indent="-285750" eaLnBrk="1" hangingPunct="1">
              <a:buFont typeface="Arial" pitchFamily="34" charset="0"/>
              <a:buChar char="•"/>
              <a:tabLst>
                <a:tab pos="265113" algn="l"/>
              </a:tabLst>
              <a:defRPr/>
            </a:pPr>
            <a:r>
              <a:rPr lang="en-US" sz="1550" dirty="0" smtClean="0">
                <a:latin typeface="+mn-lt"/>
              </a:rPr>
              <a:t>Geophysical Surveys currently underway</a:t>
            </a:r>
            <a:endParaRPr lang="en-US" sz="1550" dirty="0">
              <a:latin typeface="+mn-lt"/>
            </a:endParaRPr>
          </a:p>
        </p:txBody>
      </p:sp>
      <p:sp>
        <p:nvSpPr>
          <p:cNvPr id="7" name="TextBox 6"/>
          <p:cNvSpPr txBox="1"/>
          <p:nvPr/>
        </p:nvSpPr>
        <p:spPr>
          <a:xfrm>
            <a:off x="539552" y="4376137"/>
            <a:ext cx="989758" cy="276999"/>
          </a:xfrm>
          <a:prstGeom prst="rect">
            <a:avLst/>
          </a:prstGeom>
          <a:noFill/>
        </p:spPr>
        <p:txBody>
          <a:bodyPr wrap="none" rtlCol="0">
            <a:spAutoFit/>
          </a:bodyPr>
          <a:lstStyle/>
          <a:p>
            <a:r>
              <a:rPr lang="en-AU" sz="1200" dirty="0" smtClean="0"/>
              <a:t>Barry Stoffell</a:t>
            </a:r>
            <a:endParaRPr lang="en-AU" sz="1200" dirty="0"/>
          </a:p>
        </p:txBody>
      </p:sp>
      <p:sp>
        <p:nvSpPr>
          <p:cNvPr id="14" name="TextBox 13"/>
          <p:cNvSpPr txBox="1"/>
          <p:nvPr/>
        </p:nvSpPr>
        <p:spPr>
          <a:xfrm>
            <a:off x="539552" y="6050951"/>
            <a:ext cx="1120307" cy="276999"/>
          </a:xfrm>
          <a:prstGeom prst="rect">
            <a:avLst/>
          </a:prstGeom>
          <a:noFill/>
        </p:spPr>
        <p:txBody>
          <a:bodyPr wrap="none" rtlCol="0">
            <a:spAutoFit/>
          </a:bodyPr>
          <a:lstStyle/>
          <a:p>
            <a:r>
              <a:rPr lang="en-AU" sz="1200" dirty="0" smtClean="0"/>
              <a:t>Amanda Geard</a:t>
            </a:r>
            <a:endParaRPr lang="en-AU" sz="1200" dirty="0"/>
          </a:p>
        </p:txBody>
      </p:sp>
      <p:sp>
        <p:nvSpPr>
          <p:cNvPr id="15" name="TextBox 14"/>
          <p:cNvSpPr txBox="1"/>
          <p:nvPr/>
        </p:nvSpPr>
        <p:spPr>
          <a:xfrm>
            <a:off x="4222186" y="6248345"/>
            <a:ext cx="1422697" cy="276999"/>
          </a:xfrm>
          <a:prstGeom prst="rect">
            <a:avLst/>
          </a:prstGeom>
          <a:noFill/>
        </p:spPr>
        <p:txBody>
          <a:bodyPr wrap="none" rtlCol="0">
            <a:spAutoFit/>
          </a:bodyPr>
          <a:lstStyle/>
          <a:p>
            <a:r>
              <a:rPr lang="en-AU" sz="1200" dirty="0" smtClean="0"/>
              <a:t>Road to Belinga Sud</a:t>
            </a:r>
            <a:endParaRPr lang="en-AU" sz="1200" dirty="0"/>
          </a:p>
        </p:txBody>
      </p:sp>
    </p:spTree>
    <p:extLst>
      <p:ext uri="{BB962C8B-B14F-4D97-AF65-F5344CB8AC3E}">
        <p14:creationId xmlns:p14="http://schemas.microsoft.com/office/powerpoint/2010/main" val="3886394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471" y="1163933"/>
            <a:ext cx="8789025" cy="5001371"/>
          </a:xfrm>
          <a:prstGeom prst="rect">
            <a:avLst/>
          </a:prstGeom>
        </p:spPr>
        <p:txBody>
          <a:bodyPr wrap="square" lIns="99569" tIns="49785" rIns="99569" bIns="49785">
            <a:spAutoFit/>
          </a:bodyPr>
          <a:lstStyle/>
          <a:p>
            <a:pPr defTabSz="1109780">
              <a:lnSpc>
                <a:spcPct val="110000"/>
              </a:lnSpc>
              <a:buClr>
                <a:srgbClr val="969696"/>
              </a:buClr>
              <a:buSzPct val="92000"/>
            </a:pPr>
            <a:r>
              <a:rPr lang="en-AU" altLang="ja-JP" sz="900" dirty="0"/>
              <a:t>This presentation has been prepared  by IronRidge Resources Limited   (IronRidge). </a:t>
            </a:r>
          </a:p>
          <a:p>
            <a:pPr>
              <a:spcBef>
                <a:spcPts val="653"/>
              </a:spcBef>
            </a:pPr>
            <a:r>
              <a:rPr lang="en-AU" sz="900" dirty="0"/>
              <a:t>This presentation is not a prospectus, disclosure document or offering document under Australian law or under any other law. It is for informational purposes only.     </a:t>
            </a:r>
          </a:p>
          <a:p>
            <a:pPr>
              <a:spcBef>
                <a:spcPts val="653"/>
              </a:spcBef>
            </a:pPr>
            <a:r>
              <a:rPr lang="en-AU" sz="900" dirty="0"/>
              <a:t> Any material used in this presentation is only an overview and summary of certain data selected by the management of IronRidge.  The presentation does not purport to contain all the information that a prospective investor may require in evaluating a possible investment in IronRidge nor does it contain all the information which would be required in a disclosure document prepared in accordance with the requirements of the Corporations Act and should not be used in isolation as a basis to invest in IronRidge. Recipients of this presentation must make their own independent investigations, consideration and evaluation of IronRidge.  IronRidge recommends that potential investors consult their professional advisor/s as an investment in IronRidge is considered to be speculative in nature.</a:t>
            </a:r>
          </a:p>
          <a:p>
            <a:pPr>
              <a:spcBef>
                <a:spcPts val="653"/>
              </a:spcBef>
            </a:pPr>
            <a:r>
              <a:rPr lang="en-AU" sz="900" dirty="0"/>
              <a:t> Statements in this presentation are made only as of the date of this presentation unless otherwise stated and the information in this presentation remains subject to change without notice. Reliance should not be placed on information or opinions contained in this presentation. </a:t>
            </a:r>
          </a:p>
          <a:p>
            <a:pPr>
              <a:spcBef>
                <a:spcPts val="653"/>
              </a:spcBef>
            </a:pPr>
            <a:r>
              <a:rPr lang="en-AU" sz="900" dirty="0"/>
              <a:t> To the maximum extent permitted by law, IronRidge disclaims any responsibility to inform any recipient of this presentation on any matter that subsequently comes to its notice which may affect any of the information contained in this document and presentation and undertakes no obligation to provide any additional or updated information whether as a result of new information, future events or results or otherwise.</a:t>
            </a:r>
          </a:p>
          <a:p>
            <a:pPr>
              <a:spcBef>
                <a:spcPts val="653"/>
              </a:spcBef>
            </a:pPr>
            <a:r>
              <a:rPr lang="en-AU" sz="900" dirty="0"/>
              <a:t> No representation or warranty, express or implied, is made as to the fairness, accuracy, completeness or correctness of the information, opinions or conclusions contained in or derived from this presentation or any omission from this presentation or of any other written or oral information or opinions provided now or in the future to any person. </a:t>
            </a:r>
          </a:p>
          <a:p>
            <a:pPr>
              <a:spcBef>
                <a:spcPts val="653"/>
              </a:spcBef>
            </a:pPr>
            <a:r>
              <a:rPr lang="en-AU" sz="900" dirty="0"/>
              <a:t> To the maximum extent permitted by law, neither IronRidge nor, any affiliates, related bodies corporate and their respective officers, directors, employees, advisors and agents (Relevant Parties), nor any other person, accepts any liability as to or in relation to the accuracy or completeness of the information, statements, opinions or matters (express or implied) arising out of, contained in or derived from this presentation or any omission from this presentation or of any other written or oral information or opinions provided now or in the future to any person.   </a:t>
            </a:r>
          </a:p>
          <a:p>
            <a:pPr>
              <a:spcBef>
                <a:spcPts val="653"/>
              </a:spcBef>
            </a:pPr>
            <a:r>
              <a:rPr lang="en-AU" sz="900" dirty="0"/>
              <a:t> This presentation contains certain “forward-looking statements”. The words “expect”, “should”, “could”, “may”, “predict”, “outlook”, “guidance”, “plan” and other similar expressions are intended to identify forward-looking statements. Indications of, and guidance on, future earnings and financial position and performance are also forward-looking statements. Such forward-looking statements are not guarantees of future performance and involve known and unknown risks, uncertainties and other factors, many of which are beyond the control of IronRidge and the Relevant Parties, that may cause actual results to differ materially from those predicted or implied by any forward-looking statements. IronRidge makes no representations as to the accuracy or completeness of any such statement of projections or that any projections will be achieved and there can be no assurance that any projections are attainable or will be realized or that actual outcomes will not differ materially from any forward-looking statements.  </a:t>
            </a:r>
          </a:p>
          <a:p>
            <a:pPr>
              <a:spcBef>
                <a:spcPts val="653"/>
              </a:spcBef>
            </a:pPr>
            <a:r>
              <a:rPr lang="en-AU" sz="900" dirty="0"/>
              <a:t> The information in this Presentation that relates to Target Resources is based on information compiled by Mr Nicholas Mather. Mr Mather is a Member of the AusIMM and is a Director of IronRidge. Mr Mather has sufficient experience which is relevant to the type of deposit under consideration and to the activity he is undertaking to qualify as a Competent Person as defined in the 2004 Edition of the Australasian Code for Reporting of Exploration Results, Mineral Resources and Ore Reserves. Mr Mather consents to the inclusion in the Presentation of the matters based on his information in the form and context in which it appears.</a:t>
            </a:r>
          </a:p>
          <a:p>
            <a:pPr defTabSz="1109780">
              <a:lnSpc>
                <a:spcPct val="110000"/>
              </a:lnSpc>
              <a:buClr>
                <a:srgbClr val="969696"/>
              </a:buClr>
              <a:buSzPct val="92000"/>
            </a:pPr>
            <a:endParaRPr lang="en-AU" altLang="ja-JP" sz="900" dirty="0">
              <a:latin typeface="Arial" pitchFamily="34" charset="0"/>
              <a:cs typeface="Arial" pitchFamily="34" charset="0"/>
            </a:endParaRPr>
          </a:p>
        </p:txBody>
      </p:sp>
      <p:sp>
        <p:nvSpPr>
          <p:cNvPr id="8"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lvl1pPr indent="1809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indent="361950" eaLnBrk="1" hangingPunct="1"/>
            <a:r>
              <a:rPr lang="en-AU" sz="2800" dirty="0" smtClean="0">
                <a:latin typeface="Calibri" pitchFamily="34" charset="0"/>
              </a:rPr>
              <a:t>Disclaimer</a:t>
            </a:r>
          </a:p>
        </p:txBody>
      </p:sp>
    </p:spTree>
    <p:extLst>
      <p:ext uri="{BB962C8B-B14F-4D97-AF65-F5344CB8AC3E}">
        <p14:creationId xmlns:p14="http://schemas.microsoft.com/office/powerpoint/2010/main" val="2570116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p:cNvSpPr txBox="1">
            <a:spLocks noGrp="1" noChangeArrowheads="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180975">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dirty="0" smtClean="0"/>
              <a:t>Reconnaissance at Tchibanga 2013</a:t>
            </a:r>
            <a:endParaRPr lang="en-AU" dirty="0"/>
          </a:p>
        </p:txBody>
      </p:sp>
      <p:sp>
        <p:nvSpPr>
          <p:cNvPr id="6"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dirty="0"/>
          </a:p>
        </p:txBody>
      </p:sp>
      <p:sp>
        <p:nvSpPr>
          <p:cNvPr id="7" name="Rectangle 4"/>
          <p:cNvSpPr>
            <a:spLocks noChangeArrowheads="1"/>
          </p:cNvSpPr>
          <p:nvPr/>
        </p:nvSpPr>
        <p:spPr bwMode="auto">
          <a:xfrm>
            <a:off x="4571999" y="1217145"/>
            <a:ext cx="363633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50460" marR="0" lvl="0" indent="-250460" fontAlgn="base">
              <a:lnSpc>
                <a:spcPct val="100000"/>
              </a:lnSpc>
              <a:spcBef>
                <a:spcPct val="0"/>
              </a:spcBef>
              <a:spcAft>
                <a:spcPct val="0"/>
              </a:spcAft>
              <a:buClrTx/>
              <a:buSzTx/>
              <a:buFont typeface="Arial" pitchFamily="34" charset="0"/>
              <a:buChar char="•"/>
              <a:tabLst/>
              <a:defRPr/>
            </a:pPr>
            <a:r>
              <a:rPr lang="en-AU" dirty="0" smtClean="0">
                <a:cs typeface="Arial" charset="0"/>
              </a:rPr>
              <a:t>1 </a:t>
            </a:r>
            <a:r>
              <a:rPr lang="en-AU" dirty="0" err="1" smtClean="0">
                <a:cs typeface="Arial" charset="0"/>
              </a:rPr>
              <a:t>Bt</a:t>
            </a:r>
            <a:r>
              <a:rPr lang="en-AU" dirty="0" smtClean="0">
                <a:cs typeface="Arial" charset="0"/>
              </a:rPr>
              <a:t> Hematite iron ore targets</a:t>
            </a:r>
          </a:p>
          <a:p>
            <a:pPr marL="250460" marR="0" lvl="0" indent="-250460" fontAlgn="base">
              <a:lnSpc>
                <a:spcPct val="100000"/>
              </a:lnSpc>
              <a:spcBef>
                <a:spcPct val="0"/>
              </a:spcBef>
              <a:spcAft>
                <a:spcPct val="0"/>
              </a:spcAft>
              <a:buClrTx/>
              <a:buSzTx/>
              <a:buFont typeface="Arial" pitchFamily="34" charset="0"/>
              <a:buChar char="•"/>
              <a:tabLst/>
              <a:defRPr/>
            </a:pPr>
            <a:r>
              <a:rPr lang="en-AU" dirty="0" smtClean="0">
                <a:cs typeface="Arial" charset="0"/>
              </a:rPr>
              <a:t>100% owned in a new province, &lt;70km to the deep water port of Mayumba</a:t>
            </a:r>
            <a:endParaRPr lang="en-AU" dirty="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 name="Picture 9" descr="C:\PHOTOS\GABON_August_2013\Sample_Pics_Edited\Canga_DR8312_1.JPG"/>
          <p:cNvPicPr/>
          <p:nvPr/>
        </p:nvPicPr>
        <p:blipFill>
          <a:blip r:embed="rId2" cstate="screen">
            <a:extLst>
              <a:ext uri="{28A0092B-C50C-407E-A947-70E740481C1C}">
                <a14:useLocalDpi xmlns:a14="http://schemas.microsoft.com/office/drawing/2010/main"/>
              </a:ext>
            </a:extLst>
          </a:blip>
          <a:srcRect/>
          <a:stretch>
            <a:fillRect/>
          </a:stretch>
        </p:blipFill>
        <p:spPr bwMode="auto">
          <a:xfrm>
            <a:off x="297712" y="4136064"/>
            <a:ext cx="4082902" cy="2626243"/>
          </a:xfrm>
          <a:prstGeom prst="rect">
            <a:avLst/>
          </a:prstGeom>
          <a:noFill/>
          <a:ln>
            <a:noFill/>
          </a:ln>
        </p:spPr>
      </p:pic>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712" y="1039090"/>
            <a:ext cx="8654901" cy="2969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1" descr="P126004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712" y="2475517"/>
            <a:ext cx="2041451" cy="15329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38574" y="1210702"/>
            <a:ext cx="2873128" cy="338554"/>
          </a:xfrm>
          <a:prstGeom prst="rect">
            <a:avLst/>
          </a:prstGeom>
          <a:noFill/>
        </p:spPr>
        <p:txBody>
          <a:bodyPr wrap="square" rtlCol="0">
            <a:spAutoFit/>
          </a:bodyPr>
          <a:lstStyle/>
          <a:p>
            <a:pPr algn="ctr"/>
            <a:r>
              <a:rPr lang="en-AU" sz="1600" b="1" dirty="0" smtClean="0">
                <a:solidFill>
                  <a:schemeClr val="bg1"/>
                </a:solidFill>
              </a:rPr>
              <a:t>Mont Pele range</a:t>
            </a:r>
            <a:endParaRPr lang="en-AU" sz="1600" b="1" dirty="0">
              <a:solidFill>
                <a:schemeClr val="bg1"/>
              </a:solidFill>
            </a:endParaRPr>
          </a:p>
        </p:txBody>
      </p:sp>
      <p:pic>
        <p:nvPicPr>
          <p:cNvPr id="9" name="Picture 8" descr="C:\PHOTOS\GABON_August_2013\Sample_Pics_Edited\DR_8318_3.JPG"/>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65675" y="4136064"/>
            <a:ext cx="4486938" cy="2626244"/>
          </a:xfrm>
          <a:prstGeom prst="rect">
            <a:avLst/>
          </a:prstGeom>
          <a:noFill/>
          <a:ln>
            <a:noFill/>
          </a:ln>
        </p:spPr>
      </p:pic>
    </p:spTree>
    <p:extLst>
      <p:ext uri="{BB962C8B-B14F-4D97-AF65-F5344CB8AC3E}">
        <p14:creationId xmlns:p14="http://schemas.microsoft.com/office/powerpoint/2010/main" val="3608576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3"/>
          <p:cNvSpPr txBox="1">
            <a:spLocks noChangeArrowheads="1"/>
          </p:cNvSpPr>
          <p:nvPr/>
        </p:nvSpPr>
        <p:spPr bwMode="auto">
          <a:xfrm>
            <a:off x="-21266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dirty="0"/>
              <a:t>Key Results from </a:t>
            </a:r>
            <a:r>
              <a:rPr lang="en-AU" dirty="0" smtClean="0"/>
              <a:t>Tchibanga Reconnaissance </a:t>
            </a:r>
            <a:endParaRPr lang="en-AU" dirty="0"/>
          </a:p>
        </p:txBody>
      </p:sp>
      <p:pic>
        <p:nvPicPr>
          <p:cNvPr id="9" name="Picture 8" descr="C:\BSTOFFELL DATA\GABON\SAMPLE_PHOTOS\Tchibanga_Sample_Photos\DR 8025.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171" y="1230080"/>
            <a:ext cx="3592788" cy="2622972"/>
          </a:xfrm>
          <a:prstGeom prst="rect">
            <a:avLst/>
          </a:prstGeom>
          <a:noFill/>
          <a:ln>
            <a:noFill/>
          </a:ln>
        </p:spPr>
      </p:pic>
      <p:sp>
        <p:nvSpPr>
          <p:cNvPr id="6" name="TextBox 5"/>
          <p:cNvSpPr txBox="1"/>
          <p:nvPr/>
        </p:nvSpPr>
        <p:spPr>
          <a:xfrm>
            <a:off x="2889961" y="3464725"/>
            <a:ext cx="1372998" cy="369332"/>
          </a:xfrm>
          <a:prstGeom prst="rect">
            <a:avLst/>
          </a:prstGeom>
          <a:solidFill>
            <a:schemeClr val="tx1">
              <a:lumMod val="65000"/>
              <a:lumOff val="35000"/>
            </a:schemeClr>
          </a:solidFill>
        </p:spPr>
        <p:txBody>
          <a:bodyPr wrap="square" rtlCol="0">
            <a:spAutoFit/>
          </a:bodyPr>
          <a:lstStyle>
            <a:defPPr>
              <a:defRPr lang="en-US"/>
            </a:defPPr>
            <a:lvl1pPr algn="r">
              <a:defRPr b="1">
                <a:solidFill>
                  <a:schemeClr val="bg1"/>
                </a:solidFill>
              </a:defRPr>
            </a:lvl1pPr>
          </a:lstStyle>
          <a:p>
            <a:r>
              <a:rPr lang="en-AU" dirty="0"/>
              <a:t>60.62% Fe</a:t>
            </a:r>
          </a:p>
        </p:txBody>
      </p:sp>
      <p:pic>
        <p:nvPicPr>
          <p:cNvPr id="12" name="Picture 11" descr="C:\BSTOFFELL DATA\GABON\SAMPLE_PHOTOS\Tchibanga_Sample_Photos\DR_8029_A.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242" y="4209310"/>
            <a:ext cx="4274620" cy="2301678"/>
          </a:xfrm>
          <a:prstGeom prst="rect">
            <a:avLst/>
          </a:prstGeom>
          <a:noFill/>
          <a:ln>
            <a:noFill/>
          </a:ln>
        </p:spPr>
      </p:pic>
      <p:sp>
        <p:nvSpPr>
          <p:cNvPr id="13" name="TextBox 12"/>
          <p:cNvSpPr txBox="1"/>
          <p:nvPr/>
        </p:nvSpPr>
        <p:spPr>
          <a:xfrm>
            <a:off x="3598696" y="6141656"/>
            <a:ext cx="1145166" cy="369332"/>
          </a:xfrm>
          <a:prstGeom prst="rect">
            <a:avLst/>
          </a:prstGeom>
          <a:solidFill>
            <a:schemeClr val="tx1">
              <a:lumMod val="65000"/>
              <a:lumOff val="35000"/>
            </a:schemeClr>
          </a:solidFill>
        </p:spPr>
        <p:txBody>
          <a:bodyPr wrap="square" rtlCol="0">
            <a:spAutoFit/>
          </a:bodyPr>
          <a:lstStyle>
            <a:defPPr>
              <a:defRPr lang="en-US"/>
            </a:defPPr>
            <a:lvl1pPr algn="r">
              <a:defRPr b="1">
                <a:solidFill>
                  <a:schemeClr val="bg1"/>
                </a:solidFill>
              </a:defRPr>
            </a:lvl1pPr>
          </a:lstStyle>
          <a:p>
            <a:r>
              <a:rPr lang="en-AU" dirty="0"/>
              <a:t>48.86% Fe</a:t>
            </a:r>
          </a:p>
        </p:txBody>
      </p:sp>
      <p:pic>
        <p:nvPicPr>
          <p:cNvPr id="14" name="Picture 13" descr="C:\BSTOFFELL DATA\GABON\SAMPLE_PHOTOS\Tchibanga_Sample_Photos\DR_803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2874" y="1243154"/>
            <a:ext cx="3595901" cy="2609898"/>
          </a:xfrm>
          <a:prstGeom prst="rect">
            <a:avLst/>
          </a:prstGeom>
          <a:noFill/>
          <a:ln>
            <a:noFill/>
          </a:ln>
        </p:spPr>
      </p:pic>
      <p:pic>
        <p:nvPicPr>
          <p:cNvPr id="15" name="Picture 14" descr="C:\BSTOFFELL DATA\GABON\SAMPLE_PHOTOS\Tchibanga_Sample_Photos\DR_8032.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2875" y="4209310"/>
            <a:ext cx="3595901" cy="2301678"/>
          </a:xfrm>
          <a:prstGeom prst="rect">
            <a:avLst/>
          </a:prstGeom>
          <a:noFill/>
          <a:ln>
            <a:noFill/>
          </a:ln>
        </p:spPr>
      </p:pic>
      <p:sp>
        <p:nvSpPr>
          <p:cNvPr id="16" name="TextBox 15"/>
          <p:cNvSpPr txBox="1"/>
          <p:nvPr/>
        </p:nvSpPr>
        <p:spPr>
          <a:xfrm>
            <a:off x="7368362" y="3464473"/>
            <a:ext cx="1150413" cy="369332"/>
          </a:xfrm>
          <a:prstGeom prst="rect">
            <a:avLst/>
          </a:prstGeom>
          <a:solidFill>
            <a:schemeClr val="tx1">
              <a:lumMod val="65000"/>
              <a:lumOff val="35000"/>
            </a:schemeClr>
          </a:solidFill>
        </p:spPr>
        <p:txBody>
          <a:bodyPr wrap="square" rtlCol="0">
            <a:spAutoFit/>
          </a:bodyPr>
          <a:lstStyle>
            <a:defPPr>
              <a:defRPr lang="en-US"/>
            </a:defPPr>
            <a:lvl1pPr algn="r">
              <a:defRPr b="1">
                <a:solidFill>
                  <a:schemeClr val="bg1"/>
                </a:solidFill>
              </a:defRPr>
            </a:lvl1pPr>
          </a:lstStyle>
          <a:p>
            <a:r>
              <a:rPr lang="en-AU" dirty="0"/>
              <a:t>55.44% Fe</a:t>
            </a:r>
          </a:p>
        </p:txBody>
      </p:sp>
      <p:sp>
        <p:nvSpPr>
          <p:cNvPr id="17" name="TextBox 16"/>
          <p:cNvSpPr txBox="1"/>
          <p:nvPr/>
        </p:nvSpPr>
        <p:spPr>
          <a:xfrm>
            <a:off x="7368363" y="6122562"/>
            <a:ext cx="1150413" cy="369332"/>
          </a:xfrm>
          <a:prstGeom prst="rect">
            <a:avLst/>
          </a:prstGeom>
          <a:solidFill>
            <a:schemeClr val="tx1">
              <a:lumMod val="65000"/>
              <a:lumOff val="35000"/>
            </a:schemeClr>
          </a:solidFill>
        </p:spPr>
        <p:txBody>
          <a:bodyPr wrap="square" rtlCol="0">
            <a:spAutoFit/>
          </a:bodyPr>
          <a:lstStyle/>
          <a:p>
            <a:pPr algn="r"/>
            <a:r>
              <a:rPr lang="en-AU" b="1" dirty="0" smtClean="0">
                <a:solidFill>
                  <a:schemeClr val="bg1"/>
                </a:solidFill>
              </a:rPr>
              <a:t>49.49% Fe</a:t>
            </a:r>
            <a:endParaRPr lang="en-AU" b="1" dirty="0">
              <a:solidFill>
                <a:schemeClr val="bg1"/>
              </a:solidFill>
            </a:endParaRPr>
          </a:p>
        </p:txBody>
      </p:sp>
    </p:spTree>
    <p:extLst>
      <p:ext uri="{BB962C8B-B14F-4D97-AF65-F5344CB8AC3E}">
        <p14:creationId xmlns:p14="http://schemas.microsoft.com/office/powerpoint/2010/main" val="819947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74713" y="1214438"/>
            <a:ext cx="7466012" cy="4972050"/>
            <a:chOff x="874713" y="1214438"/>
            <a:chExt cx="7466012" cy="4972050"/>
          </a:xfrm>
        </p:grpSpPr>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713" y="1214438"/>
              <a:ext cx="7466012"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3708930" y="4143375"/>
              <a:ext cx="2463270" cy="1866900"/>
            </a:xfrm>
            <a:custGeom>
              <a:avLst/>
              <a:gdLst>
                <a:gd name="connsiteX0" fmla="*/ 10583 w 2463270"/>
                <a:gd name="connsiteY0" fmla="*/ 0 h 1866900"/>
                <a:gd name="connsiteX1" fmla="*/ 2453745 w 2463270"/>
                <a:gd name="connsiteY1" fmla="*/ 0 h 1866900"/>
                <a:gd name="connsiteX2" fmla="*/ 2463270 w 2463270"/>
                <a:gd name="connsiteY2" fmla="*/ 123825 h 1866900"/>
                <a:gd name="connsiteX3" fmla="*/ 2106083 w 2463270"/>
                <a:gd name="connsiteY3" fmla="*/ 123825 h 1866900"/>
                <a:gd name="connsiteX4" fmla="*/ 2106083 w 2463270"/>
                <a:gd name="connsiteY4" fmla="*/ 142875 h 1866900"/>
                <a:gd name="connsiteX5" fmla="*/ 1820333 w 2463270"/>
                <a:gd name="connsiteY5" fmla="*/ 257175 h 1866900"/>
                <a:gd name="connsiteX6" fmla="*/ 1820333 w 2463270"/>
                <a:gd name="connsiteY6" fmla="*/ 552450 h 1866900"/>
                <a:gd name="connsiteX7" fmla="*/ 810683 w 2463270"/>
                <a:gd name="connsiteY7" fmla="*/ 561975 h 1866900"/>
                <a:gd name="connsiteX8" fmla="*/ 810683 w 2463270"/>
                <a:gd name="connsiteY8" fmla="*/ 814388 h 1866900"/>
                <a:gd name="connsiteX9" fmla="*/ 929745 w 2463270"/>
                <a:gd name="connsiteY9" fmla="*/ 809625 h 1866900"/>
                <a:gd name="connsiteX10" fmla="*/ 948795 w 2463270"/>
                <a:gd name="connsiteY10" fmla="*/ 814388 h 1866900"/>
                <a:gd name="connsiteX11" fmla="*/ 944033 w 2463270"/>
                <a:gd name="connsiteY11" fmla="*/ 1066800 h 1866900"/>
                <a:gd name="connsiteX12" fmla="*/ 1077383 w 2463270"/>
                <a:gd name="connsiteY12" fmla="*/ 1057275 h 1866900"/>
                <a:gd name="connsiteX13" fmla="*/ 1086908 w 2463270"/>
                <a:gd name="connsiteY13" fmla="*/ 1866900 h 1866900"/>
                <a:gd name="connsiteX14" fmla="*/ 672570 w 2463270"/>
                <a:gd name="connsiteY14" fmla="*/ 1862138 h 1866900"/>
                <a:gd name="connsiteX15" fmla="*/ 658283 w 2463270"/>
                <a:gd name="connsiteY15" fmla="*/ 1347788 h 1866900"/>
                <a:gd name="connsiteX16" fmla="*/ 529695 w 2463270"/>
                <a:gd name="connsiteY16" fmla="*/ 1347788 h 1866900"/>
                <a:gd name="connsiteX17" fmla="*/ 539220 w 2463270"/>
                <a:gd name="connsiteY17" fmla="*/ 1085850 h 1866900"/>
                <a:gd name="connsiteX18" fmla="*/ 396345 w 2463270"/>
                <a:gd name="connsiteY18" fmla="*/ 1081088 h 1866900"/>
                <a:gd name="connsiteX19" fmla="*/ 391583 w 2463270"/>
                <a:gd name="connsiteY19" fmla="*/ 833438 h 1866900"/>
                <a:gd name="connsiteX20" fmla="*/ 258233 w 2463270"/>
                <a:gd name="connsiteY20" fmla="*/ 819150 h 1866900"/>
                <a:gd name="connsiteX21" fmla="*/ 267758 w 2463270"/>
                <a:gd name="connsiteY21" fmla="*/ 700088 h 1866900"/>
                <a:gd name="connsiteX22" fmla="*/ 177270 w 2463270"/>
                <a:gd name="connsiteY22" fmla="*/ 695325 h 1866900"/>
                <a:gd name="connsiteX23" fmla="*/ 172508 w 2463270"/>
                <a:gd name="connsiteY23" fmla="*/ 381000 h 1866900"/>
                <a:gd name="connsiteX24" fmla="*/ 1058 w 2463270"/>
                <a:gd name="connsiteY24" fmla="*/ 361950 h 1866900"/>
                <a:gd name="connsiteX25" fmla="*/ 10583 w 2463270"/>
                <a:gd name="connsiteY25"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63270" h="1866900">
                  <a:moveTo>
                    <a:pt x="10583" y="0"/>
                  </a:moveTo>
                  <a:lnTo>
                    <a:pt x="2453745" y="0"/>
                  </a:lnTo>
                  <a:lnTo>
                    <a:pt x="2463270" y="123825"/>
                  </a:lnTo>
                  <a:lnTo>
                    <a:pt x="2106083" y="123825"/>
                  </a:lnTo>
                  <a:lnTo>
                    <a:pt x="2106083" y="142875"/>
                  </a:lnTo>
                  <a:lnTo>
                    <a:pt x="1820333" y="257175"/>
                  </a:lnTo>
                  <a:lnTo>
                    <a:pt x="1820333" y="552450"/>
                  </a:lnTo>
                  <a:lnTo>
                    <a:pt x="810683" y="561975"/>
                  </a:lnTo>
                  <a:lnTo>
                    <a:pt x="810683" y="814388"/>
                  </a:lnTo>
                  <a:lnTo>
                    <a:pt x="929745" y="809625"/>
                  </a:lnTo>
                  <a:lnTo>
                    <a:pt x="948795" y="814388"/>
                  </a:lnTo>
                  <a:cubicBezTo>
                    <a:pt x="947208" y="898525"/>
                    <a:pt x="945620" y="982663"/>
                    <a:pt x="944033" y="1066800"/>
                  </a:cubicBezTo>
                  <a:lnTo>
                    <a:pt x="1077383" y="1057275"/>
                  </a:lnTo>
                  <a:lnTo>
                    <a:pt x="1086908" y="1866900"/>
                  </a:lnTo>
                  <a:lnTo>
                    <a:pt x="672570" y="1862138"/>
                  </a:lnTo>
                  <a:lnTo>
                    <a:pt x="658283" y="1347788"/>
                  </a:lnTo>
                  <a:lnTo>
                    <a:pt x="529695" y="1347788"/>
                  </a:lnTo>
                  <a:lnTo>
                    <a:pt x="539220" y="1085850"/>
                  </a:lnTo>
                  <a:lnTo>
                    <a:pt x="396345" y="1081088"/>
                  </a:lnTo>
                  <a:cubicBezTo>
                    <a:pt x="394758" y="998538"/>
                    <a:pt x="393170" y="915988"/>
                    <a:pt x="391583" y="833438"/>
                  </a:cubicBezTo>
                  <a:lnTo>
                    <a:pt x="258233" y="819150"/>
                  </a:lnTo>
                  <a:lnTo>
                    <a:pt x="267758" y="700088"/>
                  </a:lnTo>
                  <a:lnTo>
                    <a:pt x="177270" y="695325"/>
                  </a:lnTo>
                  <a:cubicBezTo>
                    <a:pt x="175683" y="590550"/>
                    <a:pt x="174095" y="485775"/>
                    <a:pt x="172508" y="381000"/>
                  </a:cubicBezTo>
                  <a:lnTo>
                    <a:pt x="1058" y="361950"/>
                  </a:lnTo>
                  <a:cubicBezTo>
                    <a:pt x="-530" y="242888"/>
                    <a:pt x="-2117" y="123825"/>
                    <a:pt x="10583"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b="1" dirty="0">
                <a:latin typeface="+mj-lt"/>
              </a:endParaRPr>
            </a:p>
          </p:txBody>
        </p:sp>
        <p:sp>
          <p:nvSpPr>
            <p:cNvPr id="7" name="TextBox 6"/>
            <p:cNvSpPr txBox="1"/>
            <p:nvPr/>
          </p:nvSpPr>
          <p:spPr>
            <a:xfrm>
              <a:off x="4053721" y="4186918"/>
              <a:ext cx="1107996" cy="430887"/>
            </a:xfrm>
            <a:prstGeom prst="rect">
              <a:avLst/>
            </a:prstGeom>
            <a:noFill/>
          </p:spPr>
          <p:txBody>
            <a:bodyPr wrap="none" rtlCol="0">
              <a:spAutoFit/>
            </a:bodyPr>
            <a:lstStyle/>
            <a:p>
              <a:pPr algn="ctr"/>
              <a:r>
                <a:rPr lang="en-AU" sz="1100" b="1" dirty="0">
                  <a:latin typeface="+mn-lt"/>
                </a:rPr>
                <a:t>BELINGA SUD</a:t>
              </a:r>
            </a:p>
            <a:p>
              <a:pPr algn="ctr"/>
              <a:r>
                <a:rPr lang="en-AU" sz="1100" b="1" dirty="0">
                  <a:latin typeface="+mn-lt"/>
                </a:rPr>
                <a:t>IRONRIDGE (Fe)</a:t>
              </a:r>
            </a:p>
          </p:txBody>
        </p:sp>
      </p:grpSp>
      <p:sp>
        <p:nvSpPr>
          <p:cNvPr id="8"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180975">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dirty="0"/>
              <a:t>Belinga Sud</a:t>
            </a:r>
          </a:p>
        </p:txBody>
      </p:sp>
    </p:spTree>
    <p:extLst>
      <p:ext uri="{BB962C8B-B14F-4D97-AF65-F5344CB8AC3E}">
        <p14:creationId xmlns:p14="http://schemas.microsoft.com/office/powerpoint/2010/main" val="1911238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0021" y="890650"/>
            <a:ext cx="7623958" cy="984885"/>
          </a:xfrm>
          <a:prstGeom prst="rect">
            <a:avLst/>
          </a:prstGeom>
          <a:noFill/>
        </p:spPr>
        <p:txBody>
          <a:bodyPr wrap="square" rtlCol="0">
            <a:spAutoFit/>
          </a:bodyPr>
          <a:lstStyle/>
          <a:p>
            <a:pPr>
              <a:spcAft>
                <a:spcPts val="600"/>
              </a:spcAft>
            </a:pPr>
            <a:endParaRPr lang="en-AU" sz="1600" b="1" dirty="0" smtClean="0"/>
          </a:p>
          <a:p>
            <a:pPr algn="ctr">
              <a:spcAft>
                <a:spcPts val="600"/>
              </a:spcAft>
            </a:pPr>
            <a:r>
              <a:rPr lang="en-AU" sz="1600" b="1" dirty="0" smtClean="0"/>
              <a:t>Post Exploration Desktop Financial Cashflows: Tchibanga &amp; Belinga Sud</a:t>
            </a:r>
          </a:p>
          <a:p>
            <a:pPr algn="ctr">
              <a:spcAft>
                <a:spcPts val="600"/>
              </a:spcAft>
            </a:pPr>
            <a:r>
              <a:rPr lang="en-AU" sz="1600" b="1" dirty="0" smtClean="0"/>
              <a:t> (Large Scale Operations)</a:t>
            </a:r>
          </a:p>
        </p:txBody>
      </p:sp>
      <p:sp>
        <p:nvSpPr>
          <p:cNvPr id="6"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sz="2400" dirty="0" smtClean="0"/>
              <a:t>Value Proposition – Large Scale</a:t>
            </a:r>
            <a:endParaRPr lang="en-AU" sz="2400" dirty="0"/>
          </a:p>
        </p:txBody>
      </p:sp>
      <p:graphicFrame>
        <p:nvGraphicFramePr>
          <p:cNvPr id="8" name="Table 7"/>
          <p:cNvGraphicFramePr>
            <a:graphicFrameLocks noGrp="1"/>
          </p:cNvGraphicFramePr>
          <p:nvPr>
            <p:extLst>
              <p:ext uri="{D42A27DB-BD31-4B8C-83A1-F6EECF244321}">
                <p14:modId xmlns:p14="http://schemas.microsoft.com/office/powerpoint/2010/main" val="447774447"/>
              </p:ext>
            </p:extLst>
          </p:nvPr>
        </p:nvGraphicFramePr>
        <p:xfrm>
          <a:off x="1116420" y="1942783"/>
          <a:ext cx="4795282" cy="4479278"/>
        </p:xfrm>
        <a:graphic>
          <a:graphicData uri="http://schemas.openxmlformats.org/drawingml/2006/table">
            <a:tbl>
              <a:tblPr firstRow="1" firstCol="1" bandRow="1">
                <a:tableStyleId>{5C22544A-7EE6-4342-B048-85BDC9FD1C3A}</a:tableStyleId>
              </a:tblPr>
              <a:tblGrid>
                <a:gridCol w="1582245"/>
                <a:gridCol w="186455"/>
                <a:gridCol w="1497811"/>
                <a:gridCol w="1528771"/>
              </a:tblGrid>
              <a:tr h="371323">
                <a:tc>
                  <a:txBody>
                    <a:bodyPr/>
                    <a:lstStyle/>
                    <a:p>
                      <a:pP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Tchibanga</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Belinga Sud</a:t>
                      </a:r>
                      <a:endParaRPr lang="en-AU" sz="1100" dirty="0">
                        <a:effectLst/>
                        <a:latin typeface="Calibri"/>
                        <a:ea typeface="Calibri"/>
                        <a:cs typeface="Times New Roman"/>
                      </a:endParaRPr>
                    </a:p>
                  </a:txBody>
                  <a:tcPr marL="68580" marR="68580" marT="0" marB="0">
                    <a:solidFill>
                      <a:srgbClr val="C00000"/>
                    </a:solidFill>
                  </a:tcPr>
                </a:tc>
              </a:tr>
              <a:tr h="513495">
                <a:tc>
                  <a:txBody>
                    <a:bodyPr/>
                    <a:lstStyle/>
                    <a:p>
                      <a:pPr>
                        <a:lnSpc>
                          <a:spcPct val="115000"/>
                        </a:lnSpc>
                        <a:spcAft>
                          <a:spcPts val="0"/>
                        </a:spcAft>
                      </a:pPr>
                      <a:r>
                        <a:rPr lang="en-AU" sz="1200" dirty="0">
                          <a:effectLst/>
                        </a:rPr>
                        <a:t>Resource / Grade</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200mt @60%Fe</a:t>
                      </a:r>
                      <a:endParaRPr lang="en-AU" sz="1100" dirty="0">
                        <a:effectLst/>
                      </a:endParaRPr>
                    </a:p>
                    <a:p>
                      <a:pPr algn="ctr">
                        <a:lnSpc>
                          <a:spcPct val="115000"/>
                        </a:lnSpc>
                        <a:spcAft>
                          <a:spcPts val="0"/>
                        </a:spcAft>
                      </a:pPr>
                      <a:r>
                        <a:rPr lang="en-AU" sz="1200" dirty="0">
                          <a:effectLst/>
                        </a:rPr>
                        <a:t>800mt @50%Fe</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200mt @60%Fe</a:t>
                      </a:r>
                      <a:endParaRPr lang="en-AU" sz="1100" dirty="0">
                        <a:effectLst/>
                      </a:endParaRPr>
                    </a:p>
                    <a:p>
                      <a:pPr algn="ctr">
                        <a:lnSpc>
                          <a:spcPct val="115000"/>
                        </a:lnSpc>
                        <a:spcAft>
                          <a:spcPts val="0"/>
                        </a:spcAft>
                      </a:pPr>
                      <a:r>
                        <a:rPr lang="en-AU" sz="1200" dirty="0">
                          <a:effectLst/>
                        </a:rPr>
                        <a:t>800mt @50%Fe</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r h="256747">
                <a:tc>
                  <a:txBody>
                    <a:bodyPr/>
                    <a:lstStyle/>
                    <a:p>
                      <a:pPr>
                        <a:lnSpc>
                          <a:spcPct val="115000"/>
                        </a:lnSpc>
                        <a:spcAft>
                          <a:spcPts val="0"/>
                        </a:spcAft>
                      </a:pPr>
                      <a:r>
                        <a:rPr lang="en-AU" sz="1200" dirty="0">
                          <a:effectLst/>
                        </a:rPr>
                        <a:t>Iron Ore Price </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a:effectLst/>
                        </a:rPr>
                        <a:t>US$100</a:t>
                      </a:r>
                      <a:endParaRPr lang="en-AU" sz="1100">
                        <a:effectLst/>
                        <a:latin typeface="Calibri"/>
                        <a:ea typeface="Calibri"/>
                        <a:cs typeface="Times New Roman"/>
                      </a:endParaRPr>
                    </a:p>
                  </a:txBody>
                  <a:tcPr marL="68580" marR="68580" marT="0" marB="0" anchor="ctr">
                    <a:solidFill>
                      <a:schemeClr val="accent6">
                        <a:lumMod val="60000"/>
                        <a:lumOff val="40000"/>
                      </a:schemeClr>
                    </a:solidFill>
                  </a:tcPr>
                </a:tc>
                <a:tc>
                  <a:txBody>
                    <a:bodyPr/>
                    <a:lstStyle/>
                    <a:p>
                      <a:pPr algn="ctr">
                        <a:lnSpc>
                          <a:spcPct val="115000"/>
                        </a:lnSpc>
                        <a:spcAft>
                          <a:spcPts val="0"/>
                        </a:spcAft>
                      </a:pPr>
                      <a:r>
                        <a:rPr lang="en-AU" sz="1200" dirty="0">
                          <a:effectLst/>
                        </a:rPr>
                        <a:t>US$100</a:t>
                      </a:r>
                      <a:endParaRPr lang="en-AU" sz="1100" dirty="0">
                        <a:effectLst/>
                        <a:latin typeface="Calibri"/>
                        <a:ea typeface="Calibri"/>
                        <a:cs typeface="Times New Roman"/>
                      </a:endParaRPr>
                    </a:p>
                  </a:txBody>
                  <a:tcPr marL="68580" marR="68580" marT="0" marB="0" anchor="ctr">
                    <a:solidFill>
                      <a:schemeClr val="accent6">
                        <a:lumMod val="60000"/>
                        <a:lumOff val="40000"/>
                      </a:schemeClr>
                    </a:solidFill>
                  </a:tcPr>
                </a:tc>
              </a:tr>
              <a:tr h="513495">
                <a:tc>
                  <a:txBody>
                    <a:bodyPr/>
                    <a:lstStyle/>
                    <a:p>
                      <a:pPr>
                        <a:lnSpc>
                          <a:spcPct val="115000"/>
                        </a:lnSpc>
                        <a:spcAft>
                          <a:spcPts val="0"/>
                        </a:spcAft>
                      </a:pPr>
                      <a:r>
                        <a:rPr lang="en-AU" sz="1200" dirty="0">
                          <a:effectLst/>
                        </a:rPr>
                        <a:t>ROM</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35mtpa</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5mtpa – 10mtpa - 35mtpa</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r h="256747">
                <a:tc>
                  <a:txBody>
                    <a:bodyPr/>
                    <a:lstStyle/>
                    <a:p>
                      <a:pPr>
                        <a:lnSpc>
                          <a:spcPct val="115000"/>
                        </a:lnSpc>
                        <a:spcAft>
                          <a:spcPts val="0"/>
                        </a:spcAft>
                      </a:pPr>
                      <a:r>
                        <a:rPr lang="en-AU" sz="1200" dirty="0">
                          <a:effectLst/>
                        </a:rPr>
                        <a:t>CAPEX</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a:t>
                      </a:r>
                      <a:r>
                        <a:rPr lang="en-AU" sz="1200" dirty="0" smtClean="0">
                          <a:effectLst/>
                        </a:rPr>
                        <a:t>1.990b</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$4.27b</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r>
              <a:tr h="256747">
                <a:tc>
                  <a:txBody>
                    <a:bodyPr/>
                    <a:lstStyle/>
                    <a:p>
                      <a:pPr>
                        <a:lnSpc>
                          <a:spcPct val="115000"/>
                        </a:lnSpc>
                        <a:spcAft>
                          <a:spcPts val="0"/>
                        </a:spcAft>
                      </a:pPr>
                      <a:r>
                        <a:rPr lang="en-AU" sz="1200" dirty="0">
                          <a:effectLst/>
                        </a:rPr>
                        <a:t>IRR</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148.5%</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39%</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r h="256747">
                <a:tc>
                  <a:txBody>
                    <a:bodyPr/>
                    <a:lstStyle/>
                    <a:p>
                      <a:pPr>
                        <a:lnSpc>
                          <a:spcPct val="115000"/>
                        </a:lnSpc>
                        <a:spcAft>
                          <a:spcPts val="0"/>
                        </a:spcAft>
                      </a:pPr>
                      <a:r>
                        <a:rPr lang="en-AU" sz="1200" dirty="0">
                          <a:effectLst/>
                        </a:rPr>
                        <a:t>OPEX (Sold)/t</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a:t>
                      </a:r>
                      <a:r>
                        <a:rPr lang="en-AU" sz="1200" dirty="0" smtClean="0">
                          <a:effectLst/>
                        </a:rPr>
                        <a:t>41.49</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$48.77</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r>
              <a:tr h="256747">
                <a:tc>
                  <a:txBody>
                    <a:bodyPr/>
                    <a:lstStyle/>
                    <a:p>
                      <a:pPr>
                        <a:lnSpc>
                          <a:spcPct val="115000"/>
                        </a:lnSpc>
                        <a:spcAft>
                          <a:spcPts val="0"/>
                        </a:spcAft>
                      </a:pPr>
                      <a:r>
                        <a:rPr lang="en-AU" sz="1200" dirty="0">
                          <a:effectLst/>
                        </a:rPr>
                        <a:t>NPV (10%)</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a:t>
                      </a:r>
                      <a:r>
                        <a:rPr lang="en-AU" sz="1200" dirty="0" smtClean="0">
                          <a:effectLst/>
                        </a:rPr>
                        <a:t>13.366b</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$5.351b</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r h="256747">
                <a:tc>
                  <a:txBody>
                    <a:bodyPr/>
                    <a:lstStyle/>
                    <a:p>
                      <a:pPr>
                        <a:lnSpc>
                          <a:spcPct val="115000"/>
                        </a:lnSpc>
                        <a:spcAft>
                          <a:spcPts val="0"/>
                        </a:spcAft>
                      </a:pPr>
                      <a:r>
                        <a:rPr lang="en-AU" sz="1200" dirty="0">
                          <a:effectLst/>
                        </a:rPr>
                        <a:t>EBITDA/yr average</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a:t>
                      </a:r>
                      <a:r>
                        <a:rPr lang="en-AU" sz="1200" dirty="0" smtClean="0">
                          <a:effectLst/>
                        </a:rPr>
                        <a:t>1.769b</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$1.099b</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r>
              <a:tr h="256747">
                <a:tc>
                  <a:txBody>
                    <a:bodyPr/>
                    <a:lstStyle/>
                    <a:p>
                      <a:pPr>
                        <a:lnSpc>
                          <a:spcPct val="115000"/>
                        </a:lnSpc>
                        <a:spcAft>
                          <a:spcPts val="0"/>
                        </a:spcAft>
                      </a:pPr>
                      <a:r>
                        <a:rPr lang="en-AU" sz="1200" dirty="0">
                          <a:effectLst/>
                        </a:rPr>
                        <a:t>Surplus Cashflow</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a:t>
                      </a:r>
                      <a:r>
                        <a:rPr lang="en-AU" sz="1200" dirty="0" smtClean="0">
                          <a:effectLst/>
                        </a:rPr>
                        <a:t>49.170b</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$35.34b</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r h="513495">
                <a:tc>
                  <a:txBody>
                    <a:bodyPr/>
                    <a:lstStyle/>
                    <a:p>
                      <a:pPr>
                        <a:lnSpc>
                          <a:spcPct val="115000"/>
                        </a:lnSpc>
                        <a:spcAft>
                          <a:spcPts val="0"/>
                        </a:spcAft>
                      </a:pPr>
                      <a:r>
                        <a:rPr lang="en-AU" sz="1200" dirty="0">
                          <a:effectLst/>
                        </a:rPr>
                        <a:t>ROM</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a:effectLst/>
                        </a:rPr>
                        <a:t> </a:t>
                      </a:r>
                      <a:endParaRPr lang="en-AU" sz="110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35mtpa</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5mtpa – 10mtpa - 35mtpa</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r>
              <a:tr h="256747">
                <a:tc>
                  <a:txBody>
                    <a:bodyPr/>
                    <a:lstStyle/>
                    <a:p>
                      <a:pPr>
                        <a:lnSpc>
                          <a:spcPct val="115000"/>
                        </a:lnSpc>
                        <a:spcAft>
                          <a:spcPts val="0"/>
                        </a:spcAft>
                      </a:pPr>
                      <a:r>
                        <a:rPr lang="en-AU" sz="1200">
                          <a:effectLst/>
                        </a:rPr>
                        <a:t>Life of Mine</a:t>
                      </a:r>
                      <a:endParaRPr lang="en-AU" sz="110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29yrs</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30yrs</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r h="256747">
                <a:tc>
                  <a:txBody>
                    <a:bodyPr/>
                    <a:lstStyle/>
                    <a:p>
                      <a:pPr>
                        <a:lnSpc>
                          <a:spcPct val="115000"/>
                        </a:lnSpc>
                        <a:spcAft>
                          <a:spcPts val="0"/>
                        </a:spcAft>
                      </a:pPr>
                      <a:r>
                        <a:rPr lang="en-AU" sz="1200">
                          <a:effectLst/>
                        </a:rPr>
                        <a:t>Project Life</a:t>
                      </a:r>
                      <a:endParaRPr lang="en-AU" sz="110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a:effectLst/>
                        </a:rPr>
                        <a:t> </a:t>
                      </a:r>
                      <a:endParaRPr lang="en-AU" sz="110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a:effectLst/>
                        </a:rPr>
                        <a:t>31yrs</a:t>
                      </a:r>
                      <a:endParaRPr lang="en-AU" sz="110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32yrs</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r>
              <a:tr h="256747">
                <a:tc>
                  <a:txBody>
                    <a:bodyPr/>
                    <a:lstStyle/>
                    <a:p>
                      <a:pPr>
                        <a:lnSpc>
                          <a:spcPct val="115000"/>
                        </a:lnSpc>
                        <a:spcAft>
                          <a:spcPts val="0"/>
                        </a:spcAft>
                      </a:pPr>
                      <a:r>
                        <a:rPr lang="en-AU" sz="1200" dirty="0">
                          <a:effectLst/>
                        </a:rPr>
                        <a:t>Payback from COM</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1.25yrs</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4.1yrs</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bl>
          </a:graphicData>
        </a:graphic>
      </p:graphicFrame>
      <p:sp>
        <p:nvSpPr>
          <p:cNvPr id="7" name="TextBox 6"/>
          <p:cNvSpPr txBox="1"/>
          <p:nvPr/>
        </p:nvSpPr>
        <p:spPr>
          <a:xfrm>
            <a:off x="6220047" y="2158944"/>
            <a:ext cx="2849526" cy="2277547"/>
          </a:xfrm>
          <a:prstGeom prst="rect">
            <a:avLst/>
          </a:prstGeom>
          <a:noFill/>
        </p:spPr>
        <p:txBody>
          <a:bodyPr wrap="square" rtlCol="0">
            <a:spAutoFit/>
          </a:bodyPr>
          <a:lstStyle/>
          <a:p>
            <a:pPr marL="171450" indent="-171450">
              <a:buFont typeface="Arial" pitchFamily="34" charset="0"/>
              <a:buChar char="•"/>
            </a:pPr>
            <a:r>
              <a:rPr lang="en-AU" sz="1200" b="1" dirty="0" smtClean="0"/>
              <a:t>Mining Royalty : </a:t>
            </a:r>
          </a:p>
          <a:p>
            <a:r>
              <a:rPr lang="en-AU" sz="1200" dirty="0" smtClean="0"/>
              <a:t>      3% to 5% ad Valorem</a:t>
            </a:r>
          </a:p>
          <a:p>
            <a:endParaRPr lang="en-AU" sz="1200" dirty="0" smtClean="0"/>
          </a:p>
          <a:p>
            <a:pPr marL="171450" indent="-171450">
              <a:buFont typeface="Arial" pitchFamily="34" charset="0"/>
              <a:buChar char="•"/>
            </a:pPr>
            <a:r>
              <a:rPr lang="en-AU" sz="1200" b="1" dirty="0" smtClean="0"/>
              <a:t>Corporate Tax Rate: </a:t>
            </a:r>
          </a:p>
          <a:p>
            <a:r>
              <a:rPr lang="en-AU" sz="1200" dirty="0"/>
              <a:t> </a:t>
            </a:r>
            <a:r>
              <a:rPr lang="en-AU" sz="1200" dirty="0" smtClean="0"/>
              <a:t>     35%</a:t>
            </a:r>
          </a:p>
          <a:p>
            <a:endParaRPr lang="en-AU" sz="1200" dirty="0" smtClean="0"/>
          </a:p>
          <a:p>
            <a:pPr marL="171450" indent="-171450">
              <a:buFont typeface="Arial" pitchFamily="34" charset="0"/>
              <a:buChar char="•"/>
            </a:pPr>
            <a:r>
              <a:rPr lang="en-AU" sz="1200" b="1" dirty="0" smtClean="0"/>
              <a:t>Import Duties: </a:t>
            </a:r>
          </a:p>
          <a:p>
            <a:r>
              <a:rPr lang="en-AU" sz="1200" dirty="0" smtClean="0"/>
              <a:t>      Do NOT apply during the exploration </a:t>
            </a:r>
          </a:p>
          <a:p>
            <a:r>
              <a:rPr lang="en-AU" sz="1200" dirty="0"/>
              <a:t> </a:t>
            </a:r>
            <a:r>
              <a:rPr lang="en-AU" sz="1200" dirty="0" smtClean="0"/>
              <a:t>      and Investment phase</a:t>
            </a:r>
          </a:p>
          <a:p>
            <a:r>
              <a:rPr lang="en-AU" sz="1200" dirty="0"/>
              <a:t> </a:t>
            </a:r>
            <a:r>
              <a:rPr lang="en-AU" sz="1200" dirty="0" smtClean="0"/>
              <a:t>      All consumables used during </a:t>
            </a:r>
            <a:r>
              <a:rPr lang="en-AU" sz="1100" dirty="0"/>
              <a:t>processing </a:t>
            </a:r>
            <a:r>
              <a:rPr lang="en-AU" sz="1100" dirty="0" smtClean="0"/>
              <a:t>    </a:t>
            </a:r>
          </a:p>
          <a:p>
            <a:r>
              <a:rPr lang="en-AU" sz="1100" dirty="0"/>
              <a:t> </a:t>
            </a:r>
            <a:r>
              <a:rPr lang="en-AU" sz="1100" dirty="0" smtClean="0"/>
              <a:t>      are  also </a:t>
            </a:r>
            <a:r>
              <a:rPr lang="en-AU" sz="1100" dirty="0"/>
              <a:t>excluded</a:t>
            </a:r>
          </a:p>
          <a:p>
            <a:endParaRPr lang="en-AU" sz="1100" dirty="0"/>
          </a:p>
        </p:txBody>
      </p:sp>
    </p:spTree>
    <p:extLst>
      <p:ext uri="{BB962C8B-B14F-4D97-AF65-F5344CB8AC3E}">
        <p14:creationId xmlns:p14="http://schemas.microsoft.com/office/powerpoint/2010/main" val="7826397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86" y="4954771"/>
            <a:ext cx="8771861" cy="1884131"/>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4016619080"/>
              </p:ext>
            </p:extLst>
          </p:nvPr>
        </p:nvGraphicFramePr>
        <p:xfrm>
          <a:off x="1167674" y="1505411"/>
          <a:ext cx="6819283" cy="3253837"/>
        </p:xfrm>
        <a:graphic>
          <a:graphicData uri="http://schemas.openxmlformats.org/drawingml/2006/table">
            <a:tbl>
              <a:tblPr firstRow="1" firstCol="1" bandRow="1">
                <a:tableStyleId>{5C22544A-7EE6-4342-B048-85BDC9FD1C3A}</a:tableStyleId>
              </a:tblPr>
              <a:tblGrid>
                <a:gridCol w="1574193"/>
                <a:gridCol w="162560"/>
                <a:gridCol w="1515987"/>
                <a:gridCol w="1782901"/>
                <a:gridCol w="1783642"/>
              </a:tblGrid>
              <a:tr h="309469">
                <a:tc>
                  <a:txBody>
                    <a:bodyPr/>
                    <a:lstStyle/>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Tchibanga</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Tchibanga</a:t>
                      </a:r>
                      <a:endParaRPr lang="en-AU" sz="1100" dirty="0">
                        <a:effectLst/>
                        <a:latin typeface="Calibri"/>
                        <a:ea typeface="Calibri"/>
                        <a:cs typeface="Times New Roman"/>
                      </a:endParaRPr>
                    </a:p>
                  </a:txBody>
                  <a:tcPr marL="68580" marR="68580" marT="0" marB="0">
                    <a:solidFill>
                      <a:srgbClr val="C00000"/>
                    </a:solidFill>
                  </a:tcPr>
                </a:tc>
                <a:tc>
                  <a:txBody>
                    <a:bodyPr/>
                    <a:lstStyle/>
                    <a:p>
                      <a:pPr algn="ctr">
                        <a:lnSpc>
                          <a:spcPct val="115000"/>
                        </a:lnSpc>
                        <a:spcAft>
                          <a:spcPts val="0"/>
                        </a:spcAft>
                      </a:pPr>
                      <a:r>
                        <a:rPr lang="en-AU" sz="1200" dirty="0">
                          <a:effectLst/>
                        </a:rPr>
                        <a:t>Tchibanga</a:t>
                      </a:r>
                      <a:endParaRPr lang="en-AU" sz="1100" dirty="0">
                        <a:effectLst/>
                        <a:latin typeface="Calibri"/>
                        <a:ea typeface="Calibri"/>
                        <a:cs typeface="Times New Roman"/>
                      </a:endParaRPr>
                    </a:p>
                  </a:txBody>
                  <a:tcPr marL="68580" marR="68580" marT="0" marB="0">
                    <a:solidFill>
                      <a:srgbClr val="C00000"/>
                    </a:solidFill>
                  </a:tcPr>
                </a:tc>
              </a:tr>
              <a:tr h="201446">
                <a:tc>
                  <a:txBody>
                    <a:bodyPr/>
                    <a:lstStyle/>
                    <a:p>
                      <a:pPr algn="l">
                        <a:lnSpc>
                          <a:spcPct val="115000"/>
                        </a:lnSpc>
                        <a:spcAft>
                          <a:spcPts val="0"/>
                        </a:spcAft>
                      </a:pPr>
                      <a:r>
                        <a:rPr lang="en-AU" sz="1200" dirty="0">
                          <a:effectLst/>
                        </a:rPr>
                        <a:t>Resource / Grade</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25mt @60%Fe</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a:effectLst/>
                        </a:rPr>
                        <a:t>37.5mt @60%Fe</a:t>
                      </a:r>
                      <a:endParaRPr lang="en-AU" sz="110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a:effectLst/>
                        </a:rPr>
                        <a:t>50mt @60%Fe</a:t>
                      </a:r>
                      <a:endParaRPr lang="en-AU" sz="1100">
                        <a:effectLst/>
                        <a:latin typeface="Calibri"/>
                        <a:ea typeface="Calibri"/>
                        <a:cs typeface="Times New Roman"/>
                      </a:endParaRPr>
                    </a:p>
                  </a:txBody>
                  <a:tcPr marL="68580" marR="68580" marT="0" marB="0">
                    <a:solidFill>
                      <a:schemeClr val="accent6">
                        <a:lumMod val="40000"/>
                        <a:lumOff val="60000"/>
                      </a:schemeClr>
                    </a:solidFill>
                  </a:tcPr>
                </a:tc>
              </a:tr>
              <a:tr h="201446">
                <a:tc>
                  <a:txBody>
                    <a:bodyPr/>
                    <a:lstStyle/>
                    <a:p>
                      <a:pPr algn="l">
                        <a:lnSpc>
                          <a:spcPct val="115000"/>
                        </a:lnSpc>
                        <a:spcAft>
                          <a:spcPts val="0"/>
                        </a:spcAft>
                      </a:pPr>
                      <a:r>
                        <a:rPr lang="en-AU" sz="1200" dirty="0">
                          <a:effectLst/>
                        </a:rPr>
                        <a:t>Iron Ore Price </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1mtpa</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a:effectLst/>
                        </a:rPr>
                        <a:t>1.5mtpa</a:t>
                      </a:r>
                      <a:endParaRPr lang="en-AU" sz="110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2mtpa</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r>
              <a:tr h="201446">
                <a:tc>
                  <a:txBody>
                    <a:bodyPr/>
                    <a:lstStyle/>
                    <a:p>
                      <a:pPr algn="l">
                        <a:lnSpc>
                          <a:spcPct val="115000"/>
                        </a:lnSpc>
                        <a:spcAft>
                          <a:spcPts val="0"/>
                        </a:spcAft>
                      </a:pPr>
                      <a:r>
                        <a:rPr lang="en-AU" sz="1200" dirty="0">
                          <a:effectLst/>
                        </a:rPr>
                        <a:t>ROM</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a:effectLst/>
                        </a:rPr>
                        <a:t> </a:t>
                      </a:r>
                      <a:endParaRPr lang="en-AU" sz="110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US$100</a:t>
                      </a:r>
                      <a:endParaRPr lang="en-AU" sz="1100" dirty="0">
                        <a:effectLst/>
                        <a:latin typeface="Calibri"/>
                        <a:ea typeface="Calibri"/>
                        <a:cs typeface="Times New Roman"/>
                      </a:endParaRPr>
                    </a:p>
                  </a:txBody>
                  <a:tcPr marL="68580" marR="68580" marT="0" marB="0" anchor="ctr">
                    <a:solidFill>
                      <a:schemeClr val="accent6">
                        <a:lumMod val="40000"/>
                        <a:lumOff val="60000"/>
                      </a:schemeClr>
                    </a:solidFill>
                  </a:tcPr>
                </a:tc>
                <a:tc>
                  <a:txBody>
                    <a:bodyPr/>
                    <a:lstStyle/>
                    <a:p>
                      <a:pPr algn="ctr">
                        <a:lnSpc>
                          <a:spcPct val="115000"/>
                        </a:lnSpc>
                        <a:spcAft>
                          <a:spcPts val="0"/>
                        </a:spcAft>
                      </a:pPr>
                      <a:r>
                        <a:rPr lang="en-AU" sz="1200" dirty="0">
                          <a:effectLst/>
                        </a:rPr>
                        <a:t>US$100</a:t>
                      </a:r>
                      <a:endParaRPr lang="en-AU" sz="1100" dirty="0">
                        <a:effectLst/>
                        <a:latin typeface="Calibri"/>
                        <a:ea typeface="Calibri"/>
                        <a:cs typeface="Times New Roman"/>
                      </a:endParaRPr>
                    </a:p>
                  </a:txBody>
                  <a:tcPr marL="68580" marR="68580" marT="0" marB="0" anchor="ctr">
                    <a:solidFill>
                      <a:schemeClr val="accent6">
                        <a:lumMod val="40000"/>
                        <a:lumOff val="60000"/>
                      </a:schemeClr>
                    </a:solidFill>
                  </a:tcPr>
                </a:tc>
                <a:tc>
                  <a:txBody>
                    <a:bodyPr/>
                    <a:lstStyle/>
                    <a:p>
                      <a:pPr algn="ctr">
                        <a:lnSpc>
                          <a:spcPct val="115000"/>
                        </a:lnSpc>
                        <a:spcAft>
                          <a:spcPts val="0"/>
                        </a:spcAft>
                      </a:pPr>
                      <a:r>
                        <a:rPr lang="en-AU" sz="1200" dirty="0">
                          <a:effectLst/>
                        </a:rPr>
                        <a:t>US$100</a:t>
                      </a:r>
                      <a:endParaRPr lang="en-AU" sz="1100" dirty="0">
                        <a:effectLst/>
                        <a:latin typeface="Calibri"/>
                        <a:ea typeface="Calibri"/>
                        <a:cs typeface="Times New Roman"/>
                      </a:endParaRPr>
                    </a:p>
                  </a:txBody>
                  <a:tcPr marL="68580" marR="68580" marT="0" marB="0" anchor="ctr">
                    <a:solidFill>
                      <a:schemeClr val="accent6">
                        <a:lumMod val="40000"/>
                        <a:lumOff val="60000"/>
                      </a:schemeClr>
                    </a:solidFill>
                  </a:tcPr>
                </a:tc>
              </a:tr>
              <a:tr h="201446">
                <a:tc>
                  <a:txBody>
                    <a:bodyPr/>
                    <a:lstStyle/>
                    <a:p>
                      <a:pPr algn="l">
                        <a:lnSpc>
                          <a:spcPct val="115000"/>
                        </a:lnSpc>
                        <a:spcAft>
                          <a:spcPts val="0"/>
                        </a:spcAft>
                      </a:pPr>
                      <a:r>
                        <a:rPr lang="en-AU" sz="1200" dirty="0">
                          <a:effectLst/>
                        </a:rPr>
                        <a:t>CAPEX</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smtClean="0">
                          <a:effectLst/>
                        </a:rPr>
                        <a:t>$94.16m</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smtClean="0">
                          <a:effectLst/>
                        </a:rPr>
                        <a:t>$110.81m</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smtClean="0">
                          <a:effectLst/>
                        </a:rPr>
                        <a:t>$133.28m</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r>
              <a:tr h="201446">
                <a:tc>
                  <a:txBody>
                    <a:bodyPr/>
                    <a:lstStyle/>
                    <a:p>
                      <a:pPr algn="l">
                        <a:lnSpc>
                          <a:spcPct val="115000"/>
                        </a:lnSpc>
                        <a:spcAft>
                          <a:spcPts val="0"/>
                        </a:spcAft>
                      </a:pPr>
                      <a:r>
                        <a:rPr lang="en-AU" sz="1200" dirty="0">
                          <a:effectLst/>
                        </a:rPr>
                        <a:t>IRR</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a:effectLst/>
                        </a:rPr>
                        <a:t> </a:t>
                      </a:r>
                      <a:endParaRPr lang="en-AU" sz="110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29.8%</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44.5%</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51.8%</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r h="201446">
                <a:tc>
                  <a:txBody>
                    <a:bodyPr/>
                    <a:lstStyle/>
                    <a:p>
                      <a:pPr algn="l">
                        <a:lnSpc>
                          <a:spcPct val="115000"/>
                        </a:lnSpc>
                        <a:spcAft>
                          <a:spcPts val="0"/>
                        </a:spcAft>
                      </a:pPr>
                      <a:r>
                        <a:rPr lang="en-AU" sz="1200" dirty="0">
                          <a:effectLst/>
                        </a:rPr>
                        <a:t>OPEX (Sold)/t</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a:t>
                      </a:r>
                      <a:r>
                        <a:rPr lang="en-AU" sz="1200" dirty="0" smtClean="0">
                          <a:effectLst/>
                        </a:rPr>
                        <a:t>55.01</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a:t>
                      </a:r>
                      <a:r>
                        <a:rPr lang="en-AU" sz="1200" dirty="0" smtClean="0">
                          <a:effectLst/>
                        </a:rPr>
                        <a:t>47.25</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smtClean="0">
                          <a:effectLst/>
                        </a:rPr>
                        <a:t>$44.57</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r>
              <a:tr h="201446">
                <a:tc>
                  <a:txBody>
                    <a:bodyPr/>
                    <a:lstStyle/>
                    <a:p>
                      <a:pPr algn="l">
                        <a:lnSpc>
                          <a:spcPct val="115000"/>
                        </a:lnSpc>
                        <a:spcAft>
                          <a:spcPts val="0"/>
                        </a:spcAft>
                      </a:pPr>
                      <a:r>
                        <a:rPr lang="en-AU" sz="1200" dirty="0">
                          <a:effectLst/>
                        </a:rPr>
                        <a:t>NPV (10%)</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a:effectLst/>
                        </a:rPr>
                        <a:t> </a:t>
                      </a:r>
                      <a:endParaRPr lang="en-AU" sz="110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$186m</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$392m</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$574m</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r h="201446">
                <a:tc>
                  <a:txBody>
                    <a:bodyPr/>
                    <a:lstStyle/>
                    <a:p>
                      <a:pPr algn="l">
                        <a:lnSpc>
                          <a:spcPct val="115000"/>
                        </a:lnSpc>
                        <a:spcAft>
                          <a:spcPts val="0"/>
                        </a:spcAft>
                      </a:pPr>
                      <a:r>
                        <a:rPr lang="en-AU" sz="1200" dirty="0">
                          <a:effectLst/>
                        </a:rPr>
                        <a:t>EBITDA/yr average</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smtClean="0">
                          <a:effectLst/>
                        </a:rPr>
                        <a:t>$38.87m</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smtClean="0">
                          <a:effectLst/>
                        </a:rPr>
                        <a:t>$68.3m</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a:t>
                      </a:r>
                      <a:r>
                        <a:rPr lang="en-AU" sz="1200" dirty="0" smtClean="0">
                          <a:effectLst/>
                        </a:rPr>
                        <a:t>95.79m</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r>
              <a:tr h="201446">
                <a:tc>
                  <a:txBody>
                    <a:bodyPr/>
                    <a:lstStyle/>
                    <a:p>
                      <a:pPr algn="l">
                        <a:lnSpc>
                          <a:spcPct val="115000"/>
                        </a:lnSpc>
                        <a:spcAft>
                          <a:spcPts val="0"/>
                        </a:spcAft>
                      </a:pPr>
                      <a:r>
                        <a:rPr lang="en-AU" sz="1200" dirty="0">
                          <a:effectLst/>
                        </a:rPr>
                        <a:t>Surplus Cashflow</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a:effectLst/>
                        </a:rPr>
                        <a:t> </a:t>
                      </a:r>
                      <a:endParaRPr lang="en-AU" sz="110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$848m</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a:t>
                      </a:r>
                      <a:r>
                        <a:rPr lang="en-AU" sz="1200" dirty="0" smtClean="0">
                          <a:effectLst/>
                        </a:rPr>
                        <a:t>1.567b</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a:t>
                      </a:r>
                      <a:r>
                        <a:rPr lang="en-AU" sz="1200" dirty="0" smtClean="0">
                          <a:effectLst/>
                        </a:rPr>
                        <a:t>2.226b</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r h="201446">
                <a:tc>
                  <a:txBody>
                    <a:bodyPr/>
                    <a:lstStyle/>
                    <a:p>
                      <a:pPr algn="l">
                        <a:lnSpc>
                          <a:spcPct val="115000"/>
                        </a:lnSpc>
                        <a:spcAft>
                          <a:spcPts val="0"/>
                        </a:spcAft>
                      </a:pPr>
                      <a:r>
                        <a:rPr lang="en-AU" sz="1200" dirty="0">
                          <a:effectLst/>
                        </a:rPr>
                        <a:t>ROM</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1mtpa</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1.5mtpa</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2mtpa</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r>
              <a:tr h="201446">
                <a:tc>
                  <a:txBody>
                    <a:bodyPr/>
                    <a:lstStyle/>
                    <a:p>
                      <a:pPr algn="l">
                        <a:lnSpc>
                          <a:spcPct val="115000"/>
                        </a:lnSpc>
                        <a:spcAft>
                          <a:spcPts val="0"/>
                        </a:spcAft>
                      </a:pPr>
                      <a:r>
                        <a:rPr lang="en-AU" sz="1200" dirty="0">
                          <a:effectLst/>
                        </a:rPr>
                        <a:t>Life of Mine</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a:effectLst/>
                        </a:rPr>
                        <a:t> </a:t>
                      </a:r>
                      <a:endParaRPr lang="en-AU" sz="110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25yrs</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25yrs</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a:effectLst/>
                        </a:rPr>
                        <a:t>25yrs</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r h="201446">
                <a:tc>
                  <a:txBody>
                    <a:bodyPr/>
                    <a:lstStyle/>
                    <a:p>
                      <a:pPr algn="l">
                        <a:lnSpc>
                          <a:spcPct val="115000"/>
                        </a:lnSpc>
                        <a:spcAft>
                          <a:spcPts val="0"/>
                        </a:spcAft>
                      </a:pPr>
                      <a:r>
                        <a:rPr lang="en-AU" sz="1200" dirty="0">
                          <a:effectLst/>
                        </a:rPr>
                        <a:t>Project Life</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26.5yrs</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26.5yrs</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c>
                  <a:txBody>
                    <a:bodyPr/>
                    <a:lstStyle/>
                    <a:p>
                      <a:pPr algn="ctr">
                        <a:lnSpc>
                          <a:spcPct val="115000"/>
                        </a:lnSpc>
                        <a:spcAft>
                          <a:spcPts val="0"/>
                        </a:spcAft>
                      </a:pPr>
                      <a:r>
                        <a:rPr lang="en-AU" sz="1200" dirty="0">
                          <a:effectLst/>
                        </a:rPr>
                        <a:t>26.5yrs</a:t>
                      </a:r>
                      <a:endParaRPr lang="en-AU" sz="1100" dirty="0">
                        <a:effectLst/>
                        <a:latin typeface="Calibri"/>
                        <a:ea typeface="Calibri"/>
                        <a:cs typeface="Times New Roman"/>
                      </a:endParaRPr>
                    </a:p>
                  </a:txBody>
                  <a:tcPr marL="68580" marR="68580" marT="0" marB="0">
                    <a:solidFill>
                      <a:schemeClr val="accent6">
                        <a:lumMod val="60000"/>
                        <a:lumOff val="40000"/>
                      </a:schemeClr>
                    </a:solidFill>
                  </a:tcPr>
                </a:tc>
              </a:tr>
              <a:tr h="415425">
                <a:tc>
                  <a:txBody>
                    <a:bodyPr/>
                    <a:lstStyle/>
                    <a:p>
                      <a:pPr algn="l">
                        <a:lnSpc>
                          <a:spcPct val="115000"/>
                        </a:lnSpc>
                        <a:spcAft>
                          <a:spcPts val="0"/>
                        </a:spcAft>
                      </a:pPr>
                      <a:r>
                        <a:rPr lang="en-AU" sz="1200" dirty="0">
                          <a:effectLst/>
                        </a:rPr>
                        <a:t>Payback from COM</a:t>
                      </a:r>
                      <a:endParaRPr lang="en-AU" sz="1100" dirty="0">
                        <a:effectLst/>
                        <a:latin typeface="Calibri"/>
                        <a:ea typeface="Calibri"/>
                        <a:cs typeface="Times New Roman"/>
                      </a:endParaRPr>
                    </a:p>
                  </a:txBody>
                  <a:tcPr marL="68580" marR="68580" marT="0" marB="0">
                    <a:solidFill>
                      <a:srgbClr val="C00000"/>
                    </a:solidFill>
                  </a:tcPr>
                </a:tc>
                <a:tc>
                  <a:txBody>
                    <a:bodyPr/>
                    <a:lstStyle/>
                    <a:p>
                      <a:pPr algn="l">
                        <a:lnSpc>
                          <a:spcPct val="115000"/>
                        </a:lnSpc>
                        <a:spcAft>
                          <a:spcPts val="0"/>
                        </a:spcAft>
                      </a:pPr>
                      <a:r>
                        <a:rPr lang="en-AU" sz="1200">
                          <a:effectLst/>
                        </a:rPr>
                        <a:t> </a:t>
                      </a:r>
                      <a:endParaRPr lang="en-AU" sz="110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3yrs</a:t>
                      </a:r>
                      <a:endParaRPr lang="en-AU" sz="1100" dirty="0">
                        <a:effectLst/>
                      </a:endParaRPr>
                    </a:p>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2yrs</a:t>
                      </a:r>
                      <a:endParaRPr lang="en-AU" sz="1100" dirty="0">
                        <a:effectLst/>
                      </a:endParaRPr>
                    </a:p>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c>
                  <a:txBody>
                    <a:bodyPr/>
                    <a:lstStyle/>
                    <a:p>
                      <a:pPr algn="ctr">
                        <a:lnSpc>
                          <a:spcPct val="115000"/>
                        </a:lnSpc>
                        <a:spcAft>
                          <a:spcPts val="0"/>
                        </a:spcAft>
                      </a:pPr>
                      <a:r>
                        <a:rPr lang="en-AU" sz="1200" dirty="0" smtClean="0">
                          <a:effectLst/>
                        </a:rPr>
                        <a:t>1.7yrs</a:t>
                      </a:r>
                      <a:endParaRPr lang="en-AU" sz="1100" dirty="0">
                        <a:effectLst/>
                      </a:endParaRPr>
                    </a:p>
                    <a:p>
                      <a:pPr algn="ctr">
                        <a:lnSpc>
                          <a:spcPct val="115000"/>
                        </a:lnSpc>
                        <a:spcAft>
                          <a:spcPts val="0"/>
                        </a:spcAft>
                      </a:pPr>
                      <a:r>
                        <a:rPr lang="en-AU" sz="1200" dirty="0">
                          <a:effectLst/>
                        </a:rPr>
                        <a:t> </a:t>
                      </a:r>
                      <a:endParaRPr lang="en-AU" sz="1100" dirty="0">
                        <a:effectLst/>
                        <a:latin typeface="Calibri"/>
                        <a:ea typeface="Calibri"/>
                        <a:cs typeface="Times New Roman"/>
                      </a:endParaRPr>
                    </a:p>
                  </a:txBody>
                  <a:tcPr marL="68580" marR="68580" marT="0" marB="0">
                    <a:solidFill>
                      <a:schemeClr val="accent6">
                        <a:lumMod val="40000"/>
                        <a:lumOff val="60000"/>
                      </a:schemeClr>
                    </a:solidFill>
                  </a:tcPr>
                </a:tc>
              </a:tr>
            </a:tbl>
          </a:graphicData>
        </a:graphic>
      </p:graphicFrame>
      <p:sp>
        <p:nvSpPr>
          <p:cNvPr id="4" name="Rectangle 1"/>
          <p:cNvSpPr>
            <a:spLocks noChangeArrowheads="1"/>
          </p:cNvSpPr>
          <p:nvPr/>
        </p:nvSpPr>
        <p:spPr bwMode="auto">
          <a:xfrm>
            <a:off x="2334321" y="920636"/>
            <a:ext cx="51821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1600" b="1" i="0" u="none" strike="noStrike" cap="none" normalizeH="0" baseline="0" dirty="0" smtClean="0">
                <a:ln>
                  <a:noFill/>
                </a:ln>
                <a:solidFill>
                  <a:srgbClr val="000000"/>
                </a:solidFill>
                <a:effectLst/>
                <a:ea typeface="Times New Roman" pitchFamily="18" charset="0"/>
                <a:cs typeface="Tahoma" pitchFamily="34" charset="0"/>
              </a:rPr>
              <a:t>Post Exploration Desktop Financial Cashflows: Tchibanga </a:t>
            </a:r>
          </a:p>
          <a:p>
            <a:pPr marL="0" marR="0" lvl="0" indent="0" algn="ctr" defTabSz="914400" rtl="0" eaLnBrk="1" fontAlgn="base" latinLnBrk="0" hangingPunct="1">
              <a:lnSpc>
                <a:spcPct val="100000"/>
              </a:lnSpc>
              <a:spcBef>
                <a:spcPct val="0"/>
              </a:spcBef>
              <a:spcAft>
                <a:spcPct val="0"/>
              </a:spcAft>
              <a:buClrTx/>
              <a:buSzTx/>
              <a:buFontTx/>
              <a:buNone/>
              <a:tabLst/>
            </a:pPr>
            <a:r>
              <a:rPr lang="en-AU" sz="1600" b="1" dirty="0" smtClean="0"/>
              <a:t>(</a:t>
            </a:r>
            <a:r>
              <a:rPr lang="en-AU" sz="1600" b="1" dirty="0"/>
              <a:t>Small Operations utilising pre-loved plant and equipment</a:t>
            </a:r>
            <a:r>
              <a:rPr lang="en-AU" sz="1600" b="1" dirty="0" smtClean="0"/>
              <a:t>)</a:t>
            </a:r>
            <a:endParaRPr lang="en-AU" sz="1600" b="1" dirty="0"/>
          </a:p>
        </p:txBody>
      </p:sp>
      <p:sp>
        <p:nvSpPr>
          <p:cNvPr id="5" name="Rectangle 4"/>
          <p:cNvSpPr/>
          <p:nvPr/>
        </p:nvSpPr>
        <p:spPr>
          <a:xfrm>
            <a:off x="538747" y="263627"/>
            <a:ext cx="4055341" cy="461665"/>
          </a:xfrm>
          <a:prstGeom prst="rect">
            <a:avLst/>
          </a:prstGeom>
        </p:spPr>
        <p:txBody>
          <a:bodyPr wrap="none">
            <a:spAutoFit/>
          </a:bodyPr>
          <a:lstStyle/>
          <a:p>
            <a:r>
              <a:rPr lang="en-AU" sz="2400" dirty="0"/>
              <a:t>Value </a:t>
            </a:r>
            <a:r>
              <a:rPr lang="en-AU" sz="2400" dirty="0" smtClean="0"/>
              <a:t>Proposition – Small Scale</a:t>
            </a:r>
            <a:endParaRPr lang="en-AU" sz="2400" dirty="0"/>
          </a:p>
        </p:txBody>
      </p:sp>
      <p:sp>
        <p:nvSpPr>
          <p:cNvPr id="6" name="TextBox 5"/>
          <p:cNvSpPr txBox="1"/>
          <p:nvPr/>
        </p:nvSpPr>
        <p:spPr>
          <a:xfrm>
            <a:off x="1180215" y="4725058"/>
            <a:ext cx="6751674" cy="261610"/>
          </a:xfrm>
          <a:prstGeom prst="rect">
            <a:avLst/>
          </a:prstGeom>
          <a:noFill/>
        </p:spPr>
        <p:txBody>
          <a:bodyPr wrap="square" rtlCol="0">
            <a:spAutoFit/>
          </a:bodyPr>
          <a:lstStyle/>
          <a:p>
            <a:r>
              <a:rPr lang="en-AU" sz="1100" dirty="0"/>
              <a:t>Mining Royalty </a:t>
            </a:r>
            <a:r>
              <a:rPr lang="en-AU" sz="1100" dirty="0" smtClean="0"/>
              <a:t>: 3</a:t>
            </a:r>
            <a:r>
              <a:rPr lang="en-AU" sz="1100" dirty="0"/>
              <a:t>% to 5% ad </a:t>
            </a:r>
            <a:r>
              <a:rPr lang="en-AU" sz="1100" dirty="0" smtClean="0"/>
              <a:t>Valorem , Corporate Tax Rate: 35%</a:t>
            </a:r>
            <a:endParaRPr lang="en-AU" sz="1100" dirty="0"/>
          </a:p>
        </p:txBody>
      </p:sp>
      <p:sp>
        <p:nvSpPr>
          <p:cNvPr id="7" name="TextBox 6"/>
          <p:cNvSpPr txBox="1"/>
          <p:nvPr/>
        </p:nvSpPr>
        <p:spPr>
          <a:xfrm>
            <a:off x="308345" y="6453963"/>
            <a:ext cx="8048846" cy="307777"/>
          </a:xfrm>
          <a:prstGeom prst="rect">
            <a:avLst/>
          </a:prstGeom>
          <a:noFill/>
        </p:spPr>
        <p:txBody>
          <a:bodyPr wrap="square" rtlCol="0">
            <a:spAutoFit/>
          </a:bodyPr>
          <a:lstStyle/>
          <a:p>
            <a:pPr algn="ctr"/>
            <a:r>
              <a:rPr lang="en-AU" sz="1400" b="1" dirty="0" smtClean="0">
                <a:solidFill>
                  <a:schemeClr val="bg1"/>
                </a:solidFill>
              </a:rPr>
              <a:t>Iron Ridge field camp, 2km east of Mont Pele, Tchibanga</a:t>
            </a:r>
            <a:endParaRPr lang="en-AU" sz="1400" b="1" dirty="0">
              <a:solidFill>
                <a:schemeClr val="bg1"/>
              </a:solidFill>
            </a:endParaRPr>
          </a:p>
        </p:txBody>
      </p:sp>
    </p:spTree>
    <p:extLst>
      <p:ext uri="{BB962C8B-B14F-4D97-AF65-F5344CB8AC3E}">
        <p14:creationId xmlns:p14="http://schemas.microsoft.com/office/powerpoint/2010/main" val="10391614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3"/>
          <p:cNvSpPr txBox="1">
            <a:spLocks noChangeArrowheads="1"/>
          </p:cNvSpPr>
          <p:nvPr/>
        </p:nvSpPr>
        <p:spPr bwMode="auto">
          <a:xfrm>
            <a:off x="0" y="25400"/>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dirty="0" smtClean="0"/>
              <a:t>Track record – 6 deals, $4.8b</a:t>
            </a:r>
            <a:endParaRPr lang="en-AU" dirty="0"/>
          </a:p>
        </p:txBody>
      </p:sp>
      <p:graphicFrame>
        <p:nvGraphicFramePr>
          <p:cNvPr id="5" name="Table 4"/>
          <p:cNvGraphicFramePr>
            <a:graphicFrameLocks noGrp="1"/>
          </p:cNvGraphicFramePr>
          <p:nvPr>
            <p:extLst>
              <p:ext uri="{D42A27DB-BD31-4B8C-83A1-F6EECF244321}">
                <p14:modId xmlns:p14="http://schemas.microsoft.com/office/powerpoint/2010/main" val="2342957024"/>
              </p:ext>
            </p:extLst>
          </p:nvPr>
        </p:nvGraphicFramePr>
        <p:xfrm>
          <a:off x="463137" y="2347022"/>
          <a:ext cx="7837716" cy="3383926"/>
        </p:xfrm>
        <a:graphic>
          <a:graphicData uri="http://schemas.openxmlformats.org/drawingml/2006/table">
            <a:tbl>
              <a:tblPr firstRow="1" bandRow="1">
                <a:tableStyleId>{21E4AEA4-8DFA-4A89-87EB-49C32662AFE0}</a:tableStyleId>
              </a:tblPr>
              <a:tblGrid>
                <a:gridCol w="2612572"/>
                <a:gridCol w="2111369"/>
                <a:gridCol w="3113775"/>
              </a:tblGrid>
              <a:tr h="483418">
                <a:tc>
                  <a:txBody>
                    <a:bodyPr/>
                    <a:lstStyle/>
                    <a:p>
                      <a:pPr algn="ctr"/>
                      <a:r>
                        <a:rPr lang="en-AU" dirty="0" smtClean="0"/>
                        <a:t>Company</a:t>
                      </a:r>
                      <a:endParaRPr lang="en-AU" dirty="0"/>
                    </a:p>
                  </a:txBody>
                  <a:tcPr>
                    <a:solidFill>
                      <a:srgbClr val="C00000"/>
                    </a:solidFill>
                  </a:tcPr>
                </a:tc>
                <a:tc>
                  <a:txBody>
                    <a:bodyPr/>
                    <a:lstStyle/>
                    <a:p>
                      <a:pPr algn="ctr"/>
                      <a:r>
                        <a:rPr lang="en-AU" dirty="0" smtClean="0"/>
                        <a:t>$</a:t>
                      </a:r>
                      <a:endParaRPr lang="en-AU" dirty="0"/>
                    </a:p>
                  </a:txBody>
                  <a:tcPr>
                    <a:solidFill>
                      <a:srgbClr val="C00000"/>
                    </a:solidFill>
                  </a:tcPr>
                </a:tc>
                <a:tc>
                  <a:txBody>
                    <a:bodyPr/>
                    <a:lstStyle/>
                    <a:p>
                      <a:pPr algn="ctr"/>
                      <a:r>
                        <a:rPr lang="en-AU" dirty="0" smtClean="0"/>
                        <a:t>Role</a:t>
                      </a:r>
                      <a:endParaRPr lang="en-AU" dirty="0"/>
                    </a:p>
                  </a:txBody>
                  <a:tcPr>
                    <a:solidFill>
                      <a:srgbClr val="C00000"/>
                    </a:solidFill>
                  </a:tcPr>
                </a:tc>
              </a:tr>
              <a:tr h="483418">
                <a:tc>
                  <a:txBody>
                    <a:bodyPr/>
                    <a:lstStyle/>
                    <a:p>
                      <a:r>
                        <a:rPr lang="en-AU" dirty="0" smtClean="0"/>
                        <a:t>Arrow Energy</a:t>
                      </a:r>
                      <a:endParaRPr lang="en-AU" dirty="0"/>
                    </a:p>
                  </a:txBody>
                  <a:tcPr>
                    <a:solidFill>
                      <a:schemeClr val="accent6">
                        <a:lumMod val="40000"/>
                        <a:lumOff val="60000"/>
                      </a:schemeClr>
                    </a:solidFill>
                  </a:tcPr>
                </a:tc>
                <a:tc>
                  <a:txBody>
                    <a:bodyPr/>
                    <a:lstStyle/>
                    <a:p>
                      <a:pPr algn="ctr"/>
                      <a:r>
                        <a:rPr lang="en-AU" dirty="0" smtClean="0"/>
                        <a:t>3,500m</a:t>
                      </a:r>
                      <a:endParaRPr lang="en-AU" dirty="0"/>
                    </a:p>
                  </a:txBody>
                  <a:tcPr>
                    <a:solidFill>
                      <a:schemeClr val="accent6">
                        <a:lumMod val="40000"/>
                        <a:lumOff val="60000"/>
                      </a:schemeClr>
                    </a:solidFill>
                  </a:tcPr>
                </a:tc>
                <a:tc>
                  <a:txBody>
                    <a:bodyPr/>
                    <a:lstStyle/>
                    <a:p>
                      <a:r>
                        <a:rPr lang="en-AU" dirty="0" smtClean="0"/>
                        <a:t>Co-founder,</a:t>
                      </a:r>
                      <a:r>
                        <a:rPr lang="en-AU" baseline="0" dirty="0" smtClean="0"/>
                        <a:t> Executive Director</a:t>
                      </a:r>
                      <a:endParaRPr lang="en-AU" dirty="0"/>
                    </a:p>
                  </a:txBody>
                  <a:tcPr>
                    <a:solidFill>
                      <a:schemeClr val="accent6">
                        <a:lumMod val="40000"/>
                        <a:lumOff val="60000"/>
                      </a:schemeClr>
                    </a:solidFill>
                  </a:tcPr>
                </a:tc>
              </a:tr>
              <a:tr h="483418">
                <a:tc>
                  <a:txBody>
                    <a:bodyPr/>
                    <a:lstStyle/>
                    <a:p>
                      <a:r>
                        <a:rPr lang="en-AU" dirty="0" smtClean="0"/>
                        <a:t>Bow Energy</a:t>
                      </a:r>
                      <a:endParaRPr lang="en-AU" dirty="0"/>
                    </a:p>
                  </a:txBody>
                  <a:tcPr>
                    <a:solidFill>
                      <a:schemeClr val="accent6">
                        <a:lumMod val="60000"/>
                        <a:lumOff val="40000"/>
                      </a:schemeClr>
                    </a:solidFill>
                  </a:tcPr>
                </a:tc>
                <a:tc>
                  <a:txBody>
                    <a:bodyPr/>
                    <a:lstStyle/>
                    <a:p>
                      <a:pPr algn="ctr"/>
                      <a:r>
                        <a:rPr lang="en-AU" dirty="0" smtClean="0"/>
                        <a:t>500m</a:t>
                      </a:r>
                      <a:endParaRPr lang="en-AU" dirty="0"/>
                    </a:p>
                  </a:txBody>
                  <a:tcPr>
                    <a:solidFill>
                      <a:schemeClr val="accent6">
                        <a:lumMod val="60000"/>
                        <a:lumOff val="40000"/>
                      </a:schemeClr>
                    </a:solidFill>
                  </a:tcPr>
                </a:tc>
                <a:tc>
                  <a:txBody>
                    <a:bodyPr/>
                    <a:lstStyle/>
                    <a:p>
                      <a:r>
                        <a:rPr lang="en-AU" dirty="0" smtClean="0"/>
                        <a:t>Co-Founder, Executive Director</a:t>
                      </a:r>
                      <a:endParaRPr lang="en-AU" dirty="0"/>
                    </a:p>
                  </a:txBody>
                  <a:tcPr>
                    <a:solidFill>
                      <a:schemeClr val="accent6">
                        <a:lumMod val="60000"/>
                        <a:lumOff val="40000"/>
                      </a:schemeClr>
                    </a:solidFill>
                  </a:tcPr>
                </a:tc>
              </a:tr>
              <a:tr h="483418">
                <a:tc>
                  <a:txBody>
                    <a:bodyPr/>
                    <a:lstStyle/>
                    <a:p>
                      <a:r>
                        <a:rPr lang="en-AU" dirty="0" smtClean="0"/>
                        <a:t>Bemax</a:t>
                      </a:r>
                      <a:endParaRPr lang="en-AU" dirty="0"/>
                    </a:p>
                  </a:txBody>
                  <a:tcPr>
                    <a:solidFill>
                      <a:schemeClr val="accent6">
                        <a:lumMod val="40000"/>
                        <a:lumOff val="60000"/>
                      </a:schemeClr>
                    </a:solidFill>
                  </a:tcPr>
                </a:tc>
                <a:tc>
                  <a:txBody>
                    <a:bodyPr/>
                    <a:lstStyle/>
                    <a:p>
                      <a:pPr algn="ctr"/>
                      <a:r>
                        <a:rPr lang="en-AU" dirty="0" smtClean="0"/>
                        <a:t>350m</a:t>
                      </a:r>
                      <a:endParaRPr lang="en-AU" dirty="0"/>
                    </a:p>
                  </a:txBody>
                  <a:tcPr>
                    <a:solidFill>
                      <a:schemeClr val="accent6">
                        <a:lumMod val="40000"/>
                        <a:lumOff val="60000"/>
                      </a:schemeClr>
                    </a:solidFill>
                  </a:tcPr>
                </a:tc>
                <a:tc>
                  <a:txBody>
                    <a:bodyPr/>
                    <a:lstStyle/>
                    <a:p>
                      <a:r>
                        <a:rPr lang="en-AU" dirty="0" smtClean="0"/>
                        <a:t>Managing Director</a:t>
                      </a:r>
                      <a:endParaRPr lang="en-AU" dirty="0"/>
                    </a:p>
                  </a:txBody>
                  <a:tcPr>
                    <a:solidFill>
                      <a:schemeClr val="accent6">
                        <a:lumMod val="40000"/>
                        <a:lumOff val="60000"/>
                      </a:schemeClr>
                    </a:solidFill>
                  </a:tcPr>
                </a:tc>
              </a:tr>
              <a:tr h="483418">
                <a:tc>
                  <a:txBody>
                    <a:bodyPr/>
                    <a:lstStyle/>
                    <a:p>
                      <a:r>
                        <a:rPr lang="en-AU" dirty="0" smtClean="0"/>
                        <a:t>Waratah Coal</a:t>
                      </a:r>
                      <a:endParaRPr lang="en-AU" dirty="0"/>
                    </a:p>
                  </a:txBody>
                  <a:tcPr>
                    <a:solidFill>
                      <a:schemeClr val="accent6">
                        <a:lumMod val="60000"/>
                        <a:lumOff val="40000"/>
                      </a:schemeClr>
                    </a:solidFill>
                  </a:tcPr>
                </a:tc>
                <a:tc>
                  <a:txBody>
                    <a:bodyPr/>
                    <a:lstStyle/>
                    <a:p>
                      <a:pPr algn="ctr"/>
                      <a:r>
                        <a:rPr lang="en-AU" dirty="0" smtClean="0"/>
                        <a:t>130m</a:t>
                      </a:r>
                      <a:endParaRPr lang="en-AU" dirty="0"/>
                    </a:p>
                  </a:txBody>
                  <a:tcPr>
                    <a:solidFill>
                      <a:schemeClr val="accent6">
                        <a:lumMod val="60000"/>
                        <a:lumOff val="40000"/>
                      </a:schemeClr>
                    </a:solidFill>
                  </a:tcPr>
                </a:tc>
                <a:tc>
                  <a:txBody>
                    <a:bodyPr/>
                    <a:lstStyle/>
                    <a:p>
                      <a:r>
                        <a:rPr lang="en-AU" dirty="0" smtClean="0"/>
                        <a:t>Co-founder, Chairman</a:t>
                      </a:r>
                      <a:endParaRPr lang="en-AU" dirty="0"/>
                    </a:p>
                  </a:txBody>
                  <a:tcPr>
                    <a:solidFill>
                      <a:schemeClr val="accent6">
                        <a:lumMod val="60000"/>
                        <a:lumOff val="40000"/>
                      </a:schemeClr>
                    </a:solidFill>
                  </a:tcPr>
                </a:tc>
              </a:tr>
              <a:tr h="483418">
                <a:tc>
                  <a:txBody>
                    <a:bodyPr/>
                    <a:lstStyle/>
                    <a:p>
                      <a:r>
                        <a:rPr lang="en-AU" dirty="0" smtClean="0"/>
                        <a:t>Auralia</a:t>
                      </a:r>
                      <a:endParaRPr lang="en-AU" dirty="0"/>
                    </a:p>
                  </a:txBody>
                  <a:tcPr>
                    <a:solidFill>
                      <a:schemeClr val="accent6">
                        <a:lumMod val="60000"/>
                        <a:lumOff val="40000"/>
                      </a:schemeClr>
                    </a:solidFill>
                  </a:tcPr>
                </a:tc>
                <a:tc>
                  <a:txBody>
                    <a:bodyPr/>
                    <a:lstStyle/>
                    <a:p>
                      <a:pPr algn="ctr"/>
                      <a:r>
                        <a:rPr lang="en-AU" dirty="0" smtClean="0"/>
                        <a:t>25m</a:t>
                      </a:r>
                      <a:endParaRPr lang="en-AU" dirty="0"/>
                    </a:p>
                  </a:txBody>
                  <a:tcPr>
                    <a:solidFill>
                      <a:schemeClr val="accent6">
                        <a:lumMod val="60000"/>
                        <a:lumOff val="40000"/>
                      </a:schemeClr>
                    </a:solidFill>
                  </a:tcPr>
                </a:tc>
                <a:tc>
                  <a:txBody>
                    <a:bodyPr/>
                    <a:lstStyle/>
                    <a:p>
                      <a:r>
                        <a:rPr lang="en-AU" dirty="0" smtClean="0"/>
                        <a:t>Managing Director</a:t>
                      </a:r>
                      <a:endParaRPr lang="en-AU" dirty="0"/>
                    </a:p>
                  </a:txBody>
                  <a:tcPr>
                    <a:solidFill>
                      <a:schemeClr val="accent6">
                        <a:lumMod val="60000"/>
                        <a:lumOff val="40000"/>
                      </a:schemeClr>
                    </a:solidFill>
                  </a:tcPr>
                </a:tc>
              </a:tr>
              <a:tr h="483418">
                <a:tc>
                  <a:txBody>
                    <a:bodyPr/>
                    <a:lstStyle/>
                    <a:p>
                      <a:r>
                        <a:rPr lang="en-AU" dirty="0" smtClean="0"/>
                        <a:t>Ballarat Goldfields</a:t>
                      </a:r>
                      <a:endParaRPr lang="en-AU" dirty="0"/>
                    </a:p>
                  </a:txBody>
                  <a:tcPr>
                    <a:solidFill>
                      <a:schemeClr val="accent6">
                        <a:lumMod val="40000"/>
                        <a:lumOff val="60000"/>
                      </a:schemeClr>
                    </a:solidFill>
                  </a:tcPr>
                </a:tc>
                <a:tc>
                  <a:txBody>
                    <a:bodyPr/>
                    <a:lstStyle/>
                    <a:p>
                      <a:pPr algn="ctr"/>
                      <a:r>
                        <a:rPr lang="en-AU" dirty="0" smtClean="0"/>
                        <a:t>300m</a:t>
                      </a:r>
                      <a:endParaRPr lang="en-AU" dirty="0"/>
                    </a:p>
                  </a:txBody>
                  <a:tcPr>
                    <a:solidFill>
                      <a:schemeClr val="accent6">
                        <a:lumMod val="40000"/>
                        <a:lumOff val="60000"/>
                      </a:schemeClr>
                    </a:solidFill>
                  </a:tcPr>
                </a:tc>
                <a:tc>
                  <a:txBody>
                    <a:bodyPr/>
                    <a:lstStyle/>
                    <a:p>
                      <a:r>
                        <a:rPr lang="en-AU" dirty="0" smtClean="0"/>
                        <a:t>Non-Executive Director</a:t>
                      </a:r>
                      <a:endParaRPr lang="en-AU" dirty="0"/>
                    </a:p>
                  </a:txBody>
                  <a:tcPr>
                    <a:solidFill>
                      <a:schemeClr val="accent6">
                        <a:lumMod val="40000"/>
                        <a:lumOff val="60000"/>
                      </a:schemeClr>
                    </a:solidFill>
                  </a:tcPr>
                </a:tc>
              </a:tr>
            </a:tbl>
          </a:graphicData>
        </a:graphic>
      </p:graphicFrame>
      <p:sp>
        <p:nvSpPr>
          <p:cNvPr id="6" name="TextBox 5"/>
          <p:cNvSpPr txBox="1"/>
          <p:nvPr/>
        </p:nvSpPr>
        <p:spPr>
          <a:xfrm>
            <a:off x="463138" y="1508166"/>
            <a:ext cx="6626431" cy="369332"/>
          </a:xfrm>
          <a:prstGeom prst="rect">
            <a:avLst/>
          </a:prstGeom>
          <a:noFill/>
        </p:spPr>
        <p:txBody>
          <a:bodyPr wrap="square" rtlCol="0">
            <a:spAutoFit/>
          </a:bodyPr>
          <a:lstStyle/>
          <a:p>
            <a:r>
              <a:rPr lang="en-AU" dirty="0" smtClean="0"/>
              <a:t>Nick Mather, founder and Director of IronRidge Resources:</a:t>
            </a:r>
            <a:endParaRPr lang="en-AU" dirty="0"/>
          </a:p>
        </p:txBody>
      </p:sp>
    </p:spTree>
    <p:extLst>
      <p:ext uri="{BB962C8B-B14F-4D97-AF65-F5344CB8AC3E}">
        <p14:creationId xmlns:p14="http://schemas.microsoft.com/office/powerpoint/2010/main" val="2419904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sz="2000" dirty="0">
                <a:solidFill>
                  <a:prstClr val="black"/>
                </a:solidFill>
              </a:rPr>
              <a:t>QLD </a:t>
            </a:r>
            <a:r>
              <a:rPr lang="en-AU" sz="2000" dirty="0" smtClean="0">
                <a:solidFill>
                  <a:prstClr val="black"/>
                </a:solidFill>
              </a:rPr>
              <a:t>Assets </a:t>
            </a:r>
            <a:r>
              <a:rPr lang="en-AU" sz="2000" dirty="0">
                <a:solidFill>
                  <a:prstClr val="black"/>
                </a:solidFill>
              </a:rPr>
              <a:t>– W</a:t>
            </a:r>
            <a:r>
              <a:rPr lang="en-AU" sz="2000" dirty="0" smtClean="0">
                <a:solidFill>
                  <a:prstClr val="black"/>
                </a:solidFill>
              </a:rPr>
              <a:t>orld </a:t>
            </a:r>
            <a:r>
              <a:rPr lang="en-AU" sz="2000" dirty="0">
                <a:solidFill>
                  <a:prstClr val="black"/>
                </a:solidFill>
              </a:rPr>
              <a:t>C</a:t>
            </a:r>
            <a:r>
              <a:rPr lang="en-AU" sz="2000" dirty="0" smtClean="0">
                <a:solidFill>
                  <a:prstClr val="black"/>
                </a:solidFill>
              </a:rPr>
              <a:t>lass Titanium and Nickel </a:t>
            </a:r>
            <a:r>
              <a:rPr lang="en-AU" sz="2000" dirty="0">
                <a:solidFill>
                  <a:prstClr val="black"/>
                </a:solidFill>
              </a:rPr>
              <a:t>T</a:t>
            </a:r>
            <a:r>
              <a:rPr lang="en-AU" sz="2000" dirty="0" smtClean="0">
                <a:solidFill>
                  <a:prstClr val="black"/>
                </a:solidFill>
              </a:rPr>
              <a:t>argets</a:t>
            </a:r>
            <a:endParaRPr lang="en-AU" sz="2000" dirty="0">
              <a:solidFill>
                <a:prstClr val="black"/>
              </a:solidFill>
            </a:endParaRPr>
          </a:p>
        </p:txBody>
      </p:sp>
      <p:sp>
        <p:nvSpPr>
          <p:cNvPr id="4" name="TextBox 3"/>
          <p:cNvSpPr txBox="1"/>
          <p:nvPr/>
        </p:nvSpPr>
        <p:spPr>
          <a:xfrm>
            <a:off x="4804230" y="989014"/>
            <a:ext cx="4165599" cy="6428323"/>
          </a:xfrm>
          <a:prstGeom prst="rect">
            <a:avLst/>
          </a:prstGeom>
          <a:noFill/>
        </p:spPr>
        <p:txBody>
          <a:bodyPr wrap="square" lIns="87272" tIns="43637" rIns="87272" bIns="43637">
            <a:spAutoFit/>
          </a:bodyPr>
          <a:lstStyle/>
          <a:p>
            <a:pPr>
              <a:defRPr/>
            </a:pPr>
            <a:r>
              <a:rPr lang="en-US" sz="1600" b="1" dirty="0">
                <a:solidFill>
                  <a:prstClr val="black"/>
                </a:solidFill>
              </a:rPr>
              <a:t>Monogorilby </a:t>
            </a:r>
            <a:r>
              <a:rPr lang="en-US" sz="1600" b="1" dirty="0" smtClean="0">
                <a:solidFill>
                  <a:prstClr val="black"/>
                </a:solidFill>
              </a:rPr>
              <a:t>- Titanium</a:t>
            </a:r>
            <a:endParaRPr lang="en-US" sz="1600" b="1" dirty="0">
              <a:solidFill>
                <a:prstClr val="black"/>
              </a:solidFill>
            </a:endParaRPr>
          </a:p>
          <a:p>
            <a:pPr marL="272726" indent="-272726">
              <a:spcBef>
                <a:spcPts val="572"/>
              </a:spcBef>
              <a:buFont typeface="Arial" pitchFamily="34" charset="0"/>
              <a:buChar char="•"/>
              <a:defRPr/>
            </a:pPr>
            <a:r>
              <a:rPr lang="en-US" sz="1600" dirty="0" smtClean="0">
                <a:solidFill>
                  <a:prstClr val="black"/>
                </a:solidFill>
              </a:rPr>
              <a:t>Drilling undertaken 2013</a:t>
            </a:r>
          </a:p>
          <a:p>
            <a:pPr marL="512119" lvl="1" indent="-262120">
              <a:spcBef>
                <a:spcPts val="572"/>
              </a:spcBef>
              <a:buFont typeface="Arial" pitchFamily="34" charset="0"/>
              <a:buChar char="−"/>
              <a:defRPr/>
            </a:pPr>
            <a:r>
              <a:rPr lang="en-US" sz="1600" dirty="0" smtClean="0">
                <a:solidFill>
                  <a:prstClr val="black"/>
                </a:solidFill>
              </a:rPr>
              <a:t>Recent </a:t>
            </a:r>
            <a:r>
              <a:rPr lang="en-US" sz="1600" dirty="0">
                <a:solidFill>
                  <a:prstClr val="black"/>
                </a:solidFill>
              </a:rPr>
              <a:t>shallow auger drilling over </a:t>
            </a:r>
            <a:r>
              <a:rPr lang="en-US" sz="1600" dirty="0" smtClean="0">
                <a:solidFill>
                  <a:prstClr val="black"/>
                </a:solidFill>
              </a:rPr>
              <a:t>40</a:t>
            </a:r>
            <a:r>
              <a:rPr lang="en-US" sz="1600" dirty="0">
                <a:solidFill>
                  <a:prstClr val="black"/>
                </a:solidFill>
              </a:rPr>
              <a:t>km</a:t>
            </a:r>
            <a:r>
              <a:rPr lang="en-US" sz="1600" baseline="30000" dirty="0">
                <a:solidFill>
                  <a:prstClr val="black"/>
                </a:solidFill>
              </a:rPr>
              <a:t>2</a:t>
            </a:r>
            <a:r>
              <a:rPr lang="en-US" sz="1600" dirty="0">
                <a:solidFill>
                  <a:prstClr val="black"/>
                </a:solidFill>
              </a:rPr>
              <a:t> </a:t>
            </a:r>
            <a:endParaRPr lang="en-US" sz="1600" dirty="0" smtClean="0">
              <a:solidFill>
                <a:prstClr val="black"/>
              </a:solidFill>
            </a:endParaRPr>
          </a:p>
          <a:p>
            <a:pPr marL="512119" lvl="1" indent="-262120">
              <a:spcBef>
                <a:spcPts val="572"/>
              </a:spcBef>
              <a:buFont typeface="Arial" pitchFamily="34" charset="0"/>
              <a:buChar char="−"/>
              <a:defRPr/>
            </a:pPr>
            <a:r>
              <a:rPr lang="en-US" sz="1600" dirty="0" smtClean="0">
                <a:solidFill>
                  <a:prstClr val="black"/>
                </a:solidFill>
              </a:rPr>
              <a:t>Resource Estimate (non-JORC) </a:t>
            </a:r>
            <a:r>
              <a:rPr lang="en-US" sz="1600" dirty="0">
                <a:solidFill>
                  <a:prstClr val="black"/>
                </a:solidFill>
              </a:rPr>
              <a:t>of 1.1bt @</a:t>
            </a:r>
            <a:r>
              <a:rPr lang="en-US" sz="1600" dirty="0" smtClean="0">
                <a:solidFill>
                  <a:prstClr val="black"/>
                </a:solidFill>
              </a:rPr>
              <a:t>3.5%TiO</a:t>
            </a:r>
            <a:r>
              <a:rPr lang="en-US" sz="1600" baseline="-25000" dirty="0" smtClean="0">
                <a:solidFill>
                  <a:prstClr val="black"/>
                </a:solidFill>
              </a:rPr>
              <a:t>2</a:t>
            </a:r>
            <a:endParaRPr lang="en-US" sz="1600" dirty="0" smtClean="0">
              <a:solidFill>
                <a:prstClr val="black"/>
              </a:solidFill>
            </a:endParaRPr>
          </a:p>
          <a:p>
            <a:pPr marL="512119" lvl="1" indent="-262120">
              <a:spcBef>
                <a:spcPts val="572"/>
              </a:spcBef>
              <a:buFont typeface="Arial" pitchFamily="34" charset="0"/>
              <a:buChar char="−"/>
              <a:defRPr/>
            </a:pPr>
            <a:r>
              <a:rPr lang="en-US" sz="1600" dirty="0" smtClean="0">
                <a:solidFill>
                  <a:prstClr val="black"/>
                </a:solidFill>
              </a:rPr>
              <a:t>Metallurgical </a:t>
            </a:r>
            <a:r>
              <a:rPr lang="en-US" sz="1600" dirty="0">
                <a:solidFill>
                  <a:prstClr val="black"/>
                </a:solidFill>
              </a:rPr>
              <a:t>test work underway</a:t>
            </a:r>
          </a:p>
          <a:p>
            <a:pPr marL="272726" indent="-272726">
              <a:spcBef>
                <a:spcPts val="572"/>
              </a:spcBef>
              <a:buFont typeface="Arial" pitchFamily="34" charset="0"/>
              <a:buChar char="•"/>
              <a:defRPr/>
            </a:pPr>
            <a:r>
              <a:rPr lang="en-US" sz="1600" dirty="0" smtClean="0">
                <a:solidFill>
                  <a:prstClr val="black"/>
                </a:solidFill>
              </a:rPr>
              <a:t>Drilling </a:t>
            </a:r>
            <a:r>
              <a:rPr lang="en-US" sz="1600" dirty="0">
                <a:solidFill>
                  <a:prstClr val="black"/>
                </a:solidFill>
              </a:rPr>
              <a:t>undertaken late 2011</a:t>
            </a:r>
          </a:p>
          <a:p>
            <a:pPr marL="512119" lvl="1" indent="-262120">
              <a:spcBef>
                <a:spcPts val="572"/>
              </a:spcBef>
              <a:buFont typeface="Arial" pitchFamily="34" charset="0"/>
              <a:buChar char="−"/>
              <a:defRPr/>
            </a:pPr>
            <a:r>
              <a:rPr lang="en-US" sz="1600" dirty="0">
                <a:solidFill>
                  <a:prstClr val="black"/>
                </a:solidFill>
              </a:rPr>
              <a:t>Top 11 metres average &gt;4.5% and up to up to 13.8% TiO</a:t>
            </a:r>
            <a:r>
              <a:rPr lang="en-US" sz="1600" baseline="-25000" dirty="0">
                <a:solidFill>
                  <a:prstClr val="black"/>
                </a:solidFill>
              </a:rPr>
              <a:t>2</a:t>
            </a:r>
            <a:r>
              <a:rPr lang="en-US" sz="1600" dirty="0">
                <a:solidFill>
                  <a:prstClr val="black"/>
                </a:solidFill>
              </a:rPr>
              <a:t>  </a:t>
            </a:r>
          </a:p>
          <a:p>
            <a:pPr marL="512119" lvl="1" indent="-262120">
              <a:spcBef>
                <a:spcPts val="572"/>
              </a:spcBef>
              <a:buFont typeface="Arial" pitchFamily="34" charset="0"/>
              <a:buChar char="−"/>
              <a:defRPr/>
            </a:pPr>
            <a:r>
              <a:rPr lang="en-US" sz="1600" dirty="0">
                <a:solidFill>
                  <a:prstClr val="black"/>
                </a:solidFill>
              </a:rPr>
              <a:t>Rutile panned from samples</a:t>
            </a:r>
          </a:p>
          <a:p>
            <a:pPr marL="272726" indent="-272726">
              <a:spcBef>
                <a:spcPts val="572"/>
              </a:spcBef>
              <a:buFont typeface="Arial" pitchFamily="34" charset="0"/>
              <a:buChar char="•"/>
              <a:defRPr/>
            </a:pPr>
            <a:r>
              <a:rPr lang="en-US" sz="1600" dirty="0">
                <a:solidFill>
                  <a:prstClr val="black"/>
                </a:solidFill>
              </a:rPr>
              <a:t>XRD (X-Ray Diffraction) indicates rutile and ilmenite associated with goethite</a:t>
            </a:r>
          </a:p>
          <a:p>
            <a:pPr marL="272726" indent="-272726">
              <a:spcBef>
                <a:spcPts val="572"/>
              </a:spcBef>
              <a:buFont typeface="Arial" pitchFamily="34" charset="0"/>
              <a:buChar char="•"/>
              <a:defRPr/>
            </a:pPr>
            <a:r>
              <a:rPr lang="en-US" sz="1600" dirty="0">
                <a:solidFill>
                  <a:prstClr val="black"/>
                </a:solidFill>
              </a:rPr>
              <a:t>Preliminary metallurgical results produced an intermediary product that may be suitable for hydrometallurgical processing</a:t>
            </a:r>
          </a:p>
          <a:p>
            <a:pPr>
              <a:defRPr/>
            </a:pPr>
            <a:r>
              <a:rPr lang="en-US" sz="1600" b="1" dirty="0" smtClean="0">
                <a:solidFill>
                  <a:prstClr val="black"/>
                </a:solidFill>
              </a:rPr>
              <a:t>Quaggy and Glencoe - Nickel</a:t>
            </a:r>
            <a:endParaRPr lang="en-US" sz="1600" b="1" dirty="0">
              <a:solidFill>
                <a:prstClr val="black"/>
              </a:solidFill>
            </a:endParaRPr>
          </a:p>
          <a:p>
            <a:pPr marL="272726" indent="-272726">
              <a:spcBef>
                <a:spcPts val="572"/>
              </a:spcBef>
              <a:buFont typeface="Arial" pitchFamily="34" charset="0"/>
              <a:buChar char="•"/>
              <a:defRPr/>
            </a:pPr>
            <a:r>
              <a:rPr lang="en-US" sz="1600" dirty="0">
                <a:solidFill>
                  <a:prstClr val="black"/>
                </a:solidFill>
              </a:rPr>
              <a:t>Strong magnetic results indicating potential for major sulphides</a:t>
            </a:r>
          </a:p>
          <a:p>
            <a:pPr marL="272726" indent="-272726">
              <a:spcBef>
                <a:spcPts val="572"/>
              </a:spcBef>
              <a:buFont typeface="Arial" pitchFamily="34" charset="0"/>
              <a:buChar char="•"/>
              <a:defRPr/>
            </a:pPr>
            <a:r>
              <a:rPr lang="en-US" sz="1600" dirty="0">
                <a:solidFill>
                  <a:prstClr val="black"/>
                </a:solidFill>
              </a:rPr>
              <a:t>Soil sampling results include &gt;400ppm Ni &amp; &gt;400ppm Cu</a:t>
            </a:r>
          </a:p>
          <a:p>
            <a:pPr marL="272726" indent="-272726">
              <a:spcBef>
                <a:spcPts val="572"/>
              </a:spcBef>
              <a:buFont typeface="Arial" pitchFamily="34" charset="0"/>
              <a:buChar char="•"/>
              <a:defRPr/>
            </a:pPr>
            <a:endParaRPr lang="en-US" sz="1600" dirty="0">
              <a:solidFill>
                <a:prstClr val="black"/>
              </a:solidFill>
            </a:endParaRPr>
          </a:p>
        </p:txBody>
      </p:sp>
      <p:cxnSp>
        <p:nvCxnSpPr>
          <p:cNvPr id="13" name="Straight Connector 12"/>
          <p:cNvCxnSpPr/>
          <p:nvPr/>
        </p:nvCxnSpPr>
        <p:spPr>
          <a:xfrm>
            <a:off x="3677318" y="989014"/>
            <a:ext cx="0" cy="8760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520" y="989014"/>
            <a:ext cx="3650594" cy="5734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113345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sz="2000" dirty="0" smtClean="0">
                <a:solidFill>
                  <a:prstClr val="black"/>
                </a:solidFill>
              </a:rPr>
              <a:t>Monogorilby </a:t>
            </a:r>
            <a:r>
              <a:rPr lang="en-AU" sz="2000" dirty="0">
                <a:solidFill>
                  <a:prstClr val="black"/>
                </a:solidFill>
              </a:rPr>
              <a:t>– W</a:t>
            </a:r>
            <a:r>
              <a:rPr lang="en-AU" sz="2000" dirty="0" smtClean="0">
                <a:solidFill>
                  <a:prstClr val="black"/>
                </a:solidFill>
              </a:rPr>
              <a:t>orld </a:t>
            </a:r>
            <a:r>
              <a:rPr lang="en-AU" sz="2000" dirty="0">
                <a:solidFill>
                  <a:prstClr val="black"/>
                </a:solidFill>
              </a:rPr>
              <a:t>C</a:t>
            </a:r>
            <a:r>
              <a:rPr lang="en-AU" sz="2000" dirty="0" smtClean="0">
                <a:solidFill>
                  <a:prstClr val="black"/>
                </a:solidFill>
              </a:rPr>
              <a:t>lass </a:t>
            </a:r>
            <a:r>
              <a:rPr lang="en-AU" sz="2000" dirty="0">
                <a:solidFill>
                  <a:prstClr val="black"/>
                </a:solidFill>
              </a:rPr>
              <a:t>T</a:t>
            </a:r>
            <a:r>
              <a:rPr lang="en-AU" sz="2000" dirty="0" smtClean="0">
                <a:solidFill>
                  <a:prstClr val="black"/>
                </a:solidFill>
              </a:rPr>
              <a:t>itanium </a:t>
            </a:r>
            <a:r>
              <a:rPr lang="en-AU" sz="2000" dirty="0">
                <a:solidFill>
                  <a:prstClr val="black"/>
                </a:solidFill>
              </a:rPr>
              <a:t>T</a:t>
            </a:r>
            <a:r>
              <a:rPr lang="en-AU" sz="2000" dirty="0" smtClean="0">
                <a:solidFill>
                  <a:prstClr val="black"/>
                </a:solidFill>
              </a:rPr>
              <a:t>argets</a:t>
            </a:r>
            <a:endParaRPr lang="en-AU" sz="2000" dirty="0">
              <a:solidFill>
                <a:prstClr val="black"/>
              </a:solidFill>
            </a:endParaRPr>
          </a:p>
        </p:txBody>
      </p:sp>
      <p:pic>
        <p:nvPicPr>
          <p:cNvPr id="4" name="Picture 3" descr="R:\Ridge Exploration Pty Ltd\Photos Mar 09\boulder Ti-rich Fe stone Tholstrup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15" y="2109541"/>
            <a:ext cx="4769043" cy="35775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p:cNvSpPr txBox="1">
            <a:spLocks noChangeArrowheads="1"/>
          </p:cNvSpPr>
          <p:nvPr/>
        </p:nvSpPr>
        <p:spPr bwMode="auto">
          <a:xfrm>
            <a:off x="1282779" y="5899627"/>
            <a:ext cx="3414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1400" b="1" dirty="0">
                <a:solidFill>
                  <a:prstClr val="black"/>
                </a:solidFill>
              </a:rPr>
              <a:t>Titanium rich iron stone at Monogorilby  -  31% TiO₂</a:t>
            </a:r>
            <a:endParaRPr lang="en-AU" sz="1400" b="1" dirty="0">
              <a:solidFill>
                <a:prstClr val="black"/>
              </a:solidFill>
            </a:endParaRPr>
          </a:p>
        </p:txBody>
      </p:sp>
      <p:sp>
        <p:nvSpPr>
          <p:cNvPr id="6" name="Title 3"/>
          <p:cNvSpPr txBox="1">
            <a:spLocks/>
          </p:cNvSpPr>
          <p:nvPr/>
        </p:nvSpPr>
        <p:spPr bwMode="auto">
          <a:xfrm>
            <a:off x="5400014" y="1352550"/>
            <a:ext cx="3467540" cy="541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eaLnBrk="0" hangingPunct="0"/>
            <a:r>
              <a:rPr lang="en-US" sz="1400" b="1" dirty="0">
                <a:solidFill>
                  <a:srgbClr val="595959"/>
                </a:solidFill>
                <a:latin typeface="Arial" charset="0"/>
                <a:cs typeface="Arial" charset="0"/>
              </a:rPr>
              <a:t> Hydro Metallurgy to separate</a:t>
            </a:r>
            <a:br>
              <a:rPr lang="en-US" sz="1400" b="1" dirty="0">
                <a:solidFill>
                  <a:srgbClr val="595959"/>
                </a:solidFill>
                <a:latin typeface="Arial" charset="0"/>
                <a:cs typeface="Arial" charset="0"/>
              </a:rPr>
            </a:br>
            <a:r>
              <a:rPr lang="en-US" sz="1400" b="1" dirty="0">
                <a:solidFill>
                  <a:srgbClr val="595959"/>
                </a:solidFill>
                <a:latin typeface="Arial" charset="0"/>
                <a:cs typeface="Arial" charset="0"/>
              </a:rPr>
              <a:t>Iron – Aluminium - Titanium</a:t>
            </a:r>
            <a:endParaRPr lang="en-AU" sz="1400" b="1" dirty="0">
              <a:solidFill>
                <a:srgbClr val="595959"/>
              </a:solidFill>
              <a:latin typeface="Arial" charset="0"/>
              <a:cs typeface="Arial" charset="0"/>
            </a:endParaRPr>
          </a:p>
        </p:txBody>
      </p:sp>
      <p:pic>
        <p:nvPicPr>
          <p:cNvPr id="7" name="Picture 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75" y="2109541"/>
            <a:ext cx="3667125"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5"/>
          <p:cNvSpPr txBox="1">
            <a:spLocks noChangeArrowheads="1"/>
          </p:cNvSpPr>
          <p:nvPr/>
        </p:nvSpPr>
        <p:spPr bwMode="auto">
          <a:xfrm>
            <a:off x="0" y="989014"/>
            <a:ext cx="622047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1400" b="1" dirty="0" smtClean="0">
                <a:solidFill>
                  <a:prstClr val="black"/>
                </a:solidFill>
                <a:latin typeface="Calibri"/>
              </a:rPr>
              <a:t>Maiden Resource </a:t>
            </a:r>
            <a:r>
              <a:rPr lang="en-US" sz="1400" b="1" dirty="0">
                <a:solidFill>
                  <a:prstClr val="black"/>
                </a:solidFill>
                <a:latin typeface="Calibri"/>
              </a:rPr>
              <a:t>E</a:t>
            </a:r>
            <a:r>
              <a:rPr lang="en-US" sz="1400" b="1" dirty="0" smtClean="0">
                <a:solidFill>
                  <a:prstClr val="black"/>
                </a:solidFill>
                <a:latin typeface="Calibri"/>
              </a:rPr>
              <a:t>stimate  </a:t>
            </a:r>
          </a:p>
          <a:p>
            <a:pPr algn="ctr"/>
            <a:r>
              <a:rPr lang="en-US" sz="1400" dirty="0" smtClean="0">
                <a:solidFill>
                  <a:prstClr val="black"/>
                </a:solidFill>
                <a:latin typeface="Calibri"/>
              </a:rPr>
              <a:t>1.1bt @3.5%TiO2</a:t>
            </a:r>
            <a:r>
              <a:rPr lang="en-US" sz="1400" dirty="0" smtClean="0">
                <a:solidFill>
                  <a:prstClr val="black"/>
                </a:solidFill>
              </a:rPr>
              <a:t>  (</a:t>
            </a:r>
            <a:r>
              <a:rPr lang="en-US" sz="1400" dirty="0">
                <a:solidFill>
                  <a:prstClr val="black"/>
                </a:solidFill>
              </a:rPr>
              <a:t>non -JORC) </a:t>
            </a:r>
            <a:endParaRPr lang="en-US" sz="1400" dirty="0" smtClean="0">
              <a:solidFill>
                <a:prstClr val="black"/>
              </a:solidFill>
              <a:latin typeface="Calibri"/>
            </a:endParaRPr>
          </a:p>
          <a:p>
            <a:pPr algn="ctr"/>
            <a:r>
              <a:rPr lang="en-US" sz="1400" dirty="0" smtClean="0">
                <a:solidFill>
                  <a:prstClr val="black"/>
                </a:solidFill>
                <a:latin typeface="Calibri"/>
              </a:rPr>
              <a:t> Metallurgical test work underway</a:t>
            </a:r>
            <a:endParaRPr lang="en-AU" sz="1400" dirty="0">
              <a:solidFill>
                <a:prstClr val="black"/>
              </a:solidFill>
              <a:latin typeface="Calibri"/>
            </a:endParaRPr>
          </a:p>
        </p:txBody>
      </p:sp>
    </p:spTree>
    <p:extLst>
      <p:ext uri="{BB962C8B-B14F-4D97-AF65-F5344CB8AC3E}">
        <p14:creationId xmlns:p14="http://schemas.microsoft.com/office/powerpoint/2010/main" val="412088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75602" y="1362076"/>
            <a:ext cx="2295525" cy="4691063"/>
          </a:xfrm>
        </p:spPr>
        <p:txBody>
          <a:bodyPr>
            <a:normAutofit/>
          </a:bodyPr>
          <a:lstStyle/>
          <a:p>
            <a:pPr marL="285750" indent="-285750">
              <a:buFont typeface="Arial" pitchFamily="34" charset="0"/>
              <a:buChar char="•"/>
              <a:defRPr/>
            </a:pPr>
            <a:r>
              <a:rPr lang="en-AU" sz="1600" dirty="0"/>
              <a:t>Full coverage of the layered gabbros – 30 km strike </a:t>
            </a:r>
            <a:r>
              <a:rPr lang="en-AU" sz="1600" dirty="0" smtClean="0"/>
              <a:t>length</a:t>
            </a:r>
          </a:p>
          <a:p>
            <a:pPr>
              <a:defRPr/>
            </a:pPr>
            <a:endParaRPr lang="en-AU" sz="1600" dirty="0"/>
          </a:p>
          <a:p>
            <a:pPr marL="285750" indent="-285750">
              <a:buFont typeface="Arial" pitchFamily="34" charset="0"/>
              <a:buChar char="•"/>
              <a:defRPr/>
            </a:pPr>
            <a:r>
              <a:rPr lang="en-AU" sz="1600" dirty="0" smtClean="0"/>
              <a:t>Gabbros are generally preferred hosts for major nickel deposits (eg Norilsk)</a:t>
            </a:r>
          </a:p>
          <a:p>
            <a:pPr>
              <a:defRPr/>
            </a:pPr>
            <a:endParaRPr lang="en-AU" sz="1600" dirty="0" smtClean="0"/>
          </a:p>
          <a:p>
            <a:pPr marL="285750" indent="-285750">
              <a:buFont typeface="Arial" pitchFamily="34" charset="0"/>
              <a:buChar char="•"/>
              <a:defRPr/>
            </a:pPr>
            <a:r>
              <a:rPr lang="en-AU" sz="1600" dirty="0" smtClean="0"/>
              <a:t>Rio Tinto recently secured EPM between Quaggy and Glencoe</a:t>
            </a:r>
            <a:endParaRPr lang="en-AU" sz="1600" dirty="0"/>
          </a:p>
        </p:txBody>
      </p:sp>
      <p:sp>
        <p:nvSpPr>
          <p:cNvPr id="5"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sz="2000" dirty="0">
                <a:solidFill>
                  <a:prstClr val="black"/>
                </a:solidFill>
              </a:rPr>
              <a:t>Quaggy and </a:t>
            </a:r>
            <a:r>
              <a:rPr lang="en-AU" sz="2000" dirty="0" smtClean="0">
                <a:solidFill>
                  <a:prstClr val="black"/>
                </a:solidFill>
              </a:rPr>
              <a:t>Glencoe – </a:t>
            </a:r>
            <a:r>
              <a:rPr lang="en-AU" sz="2000" dirty="0">
                <a:solidFill>
                  <a:prstClr val="black"/>
                </a:solidFill>
              </a:rPr>
              <a:t>P</a:t>
            </a:r>
            <a:r>
              <a:rPr lang="en-AU" sz="2000" dirty="0" smtClean="0">
                <a:solidFill>
                  <a:prstClr val="black"/>
                </a:solidFill>
              </a:rPr>
              <a:t>otential </a:t>
            </a:r>
            <a:r>
              <a:rPr lang="en-AU" sz="2000" dirty="0">
                <a:solidFill>
                  <a:prstClr val="black"/>
                </a:solidFill>
              </a:rPr>
              <a:t>N</a:t>
            </a:r>
            <a:r>
              <a:rPr lang="en-AU" sz="2000" dirty="0" smtClean="0">
                <a:solidFill>
                  <a:prstClr val="black"/>
                </a:solidFill>
              </a:rPr>
              <a:t>ickel </a:t>
            </a:r>
            <a:r>
              <a:rPr lang="en-AU" sz="2000" dirty="0">
                <a:solidFill>
                  <a:prstClr val="black"/>
                </a:solidFill>
              </a:rPr>
              <a:t>S</a:t>
            </a:r>
            <a:r>
              <a:rPr lang="en-AU" sz="2000" dirty="0" smtClean="0">
                <a:solidFill>
                  <a:prstClr val="black"/>
                </a:solidFill>
              </a:rPr>
              <a:t>ulphide  </a:t>
            </a:r>
            <a:r>
              <a:rPr lang="en-AU" sz="2000" dirty="0">
                <a:solidFill>
                  <a:prstClr val="black"/>
                </a:solidFill>
              </a:rPr>
              <a:t>B</a:t>
            </a:r>
            <a:r>
              <a:rPr lang="en-AU" sz="2000" dirty="0" smtClean="0">
                <a:solidFill>
                  <a:prstClr val="black"/>
                </a:solidFill>
              </a:rPr>
              <a:t>elt </a:t>
            </a:r>
            <a:endParaRPr lang="en-AU" sz="2000" dirty="0">
              <a:solidFill>
                <a:prstClr val="black"/>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94" r="21685"/>
          <a:stretch/>
        </p:blipFill>
        <p:spPr bwMode="auto">
          <a:xfrm>
            <a:off x="3985146" y="1211951"/>
            <a:ext cx="3643953" cy="465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0313" r="78564"/>
          <a:stretch/>
        </p:blipFill>
        <p:spPr bwMode="auto">
          <a:xfrm>
            <a:off x="3973271" y="5415887"/>
            <a:ext cx="1384450" cy="450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917536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05244" y="1246189"/>
            <a:ext cx="2176006" cy="4691063"/>
          </a:xfrm>
        </p:spPr>
        <p:txBody>
          <a:bodyPr>
            <a:normAutofit/>
          </a:bodyPr>
          <a:lstStyle/>
          <a:p>
            <a:pPr marL="285750" indent="-285750">
              <a:buFont typeface="Arial" pitchFamily="34" charset="0"/>
              <a:buChar char="•"/>
            </a:pPr>
            <a:r>
              <a:rPr lang="en-AU" sz="1600" dirty="0" smtClean="0"/>
              <a:t> Coincident magnetics and geochem (Pt, Pd, Ni) anomalism is </a:t>
            </a:r>
            <a:r>
              <a:rPr lang="en-AU" sz="1600" dirty="0"/>
              <a:t>indicative  that the </a:t>
            </a:r>
            <a:r>
              <a:rPr lang="en-AU" sz="1600" dirty="0" smtClean="0"/>
              <a:t>magnetotelluric conductors </a:t>
            </a:r>
            <a:r>
              <a:rPr lang="en-AU" sz="1600" dirty="0"/>
              <a:t>are due to a major metal sulphide deposit</a:t>
            </a:r>
          </a:p>
          <a:p>
            <a:pPr marL="285750" indent="-285750">
              <a:buFont typeface="Arial" pitchFamily="34" charset="0"/>
              <a:buChar char="•"/>
            </a:pPr>
            <a:endParaRPr lang="en-AU" dirty="0"/>
          </a:p>
        </p:txBody>
      </p:sp>
      <p:pic>
        <p:nvPicPr>
          <p:cNvPr id="5" name="Content Placeholder 4" descr="Quaggy Cu seds on mag.jpg"/>
          <p:cNvPicPr>
            <a:picLocks noGrp="1" noChangeAspect="1"/>
          </p:cNvPicPr>
          <p:nvPr>
            <p:ph sz="quarter" idx="1"/>
          </p:nvPr>
        </p:nvPicPr>
        <p:blipFill rotWithShape="1">
          <a:blip r:embed="rId2" cstate="print"/>
          <a:srcRect r="3640"/>
          <a:stretch/>
        </p:blipFill>
        <p:spPr>
          <a:xfrm>
            <a:off x="2370634" y="1227138"/>
            <a:ext cx="6611442" cy="4945061"/>
          </a:xfrm>
        </p:spPr>
      </p:pic>
      <p:sp>
        <p:nvSpPr>
          <p:cNvPr id="6"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dirty="0">
                <a:solidFill>
                  <a:prstClr val="black"/>
                </a:solidFill>
              </a:rPr>
              <a:t>Quaggy </a:t>
            </a:r>
            <a:r>
              <a:rPr lang="en-AU" dirty="0" smtClean="0">
                <a:solidFill>
                  <a:prstClr val="black"/>
                </a:solidFill>
              </a:rPr>
              <a:t>– Coincident </a:t>
            </a:r>
            <a:r>
              <a:rPr lang="en-AU" dirty="0">
                <a:solidFill>
                  <a:prstClr val="black"/>
                </a:solidFill>
              </a:rPr>
              <a:t>M</a:t>
            </a:r>
            <a:r>
              <a:rPr lang="en-AU" dirty="0" smtClean="0">
                <a:solidFill>
                  <a:prstClr val="black"/>
                </a:solidFill>
              </a:rPr>
              <a:t>ag and Geochem</a:t>
            </a:r>
            <a:endParaRPr lang="en-AU" dirty="0">
              <a:solidFill>
                <a:prstClr val="black"/>
              </a:solidFill>
            </a:endParaRPr>
          </a:p>
        </p:txBody>
      </p:sp>
    </p:spTree>
    <p:extLst>
      <p:ext uri="{BB962C8B-B14F-4D97-AF65-F5344CB8AC3E}">
        <p14:creationId xmlns:p14="http://schemas.microsoft.com/office/powerpoint/2010/main" val="16606490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a:spLocks noChangeArrowheads="1"/>
          </p:cNvSpPr>
          <p:nvPr/>
        </p:nvSpPr>
        <p:spPr bwMode="auto">
          <a:xfrm>
            <a:off x="348341" y="985658"/>
            <a:ext cx="8583007" cy="527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569" tIns="49785" rIns="99569" bIns="4978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285750" indent="-285750" eaLnBrk="1" hangingPunct="1">
              <a:buFont typeface="Arial" pitchFamily="34" charset="0"/>
              <a:buChar char="•"/>
              <a:defRPr/>
            </a:pPr>
            <a:r>
              <a:rPr lang="en-US" sz="1600" dirty="0" smtClean="0">
                <a:solidFill>
                  <a:prstClr val="black"/>
                </a:solidFill>
                <a:latin typeface="Calibri"/>
              </a:rPr>
              <a:t>100% Ownership by IronRidge Resources Limited</a:t>
            </a:r>
          </a:p>
          <a:p>
            <a:pPr marL="285750" indent="-285750" eaLnBrk="1" hangingPunct="1">
              <a:buFont typeface="Arial" pitchFamily="34" charset="0"/>
              <a:buChar char="•"/>
              <a:defRPr/>
            </a:pPr>
            <a:r>
              <a:rPr lang="en-US" sz="1600" dirty="0" smtClean="0">
                <a:solidFill>
                  <a:prstClr val="black"/>
                </a:solidFill>
                <a:latin typeface="Calibri"/>
              </a:rPr>
              <a:t>Pro-mining government, transparent mining and exploration regime</a:t>
            </a:r>
          </a:p>
          <a:p>
            <a:pPr marL="285750" indent="-285750" eaLnBrk="1" hangingPunct="1">
              <a:buFont typeface="Arial" pitchFamily="34" charset="0"/>
              <a:buChar char="•"/>
              <a:defRPr/>
            </a:pPr>
            <a:r>
              <a:rPr lang="en-US" sz="1600" dirty="0">
                <a:solidFill>
                  <a:prstClr val="black"/>
                </a:solidFill>
                <a:latin typeface="Calibri"/>
              </a:rPr>
              <a:t>L</a:t>
            </a:r>
            <a:r>
              <a:rPr lang="en-US" sz="1600" dirty="0" smtClean="0">
                <a:solidFill>
                  <a:prstClr val="black"/>
                </a:solidFill>
                <a:latin typeface="Calibri"/>
              </a:rPr>
              <a:t>ow sovereign, political and social risks</a:t>
            </a:r>
          </a:p>
          <a:p>
            <a:pPr marL="285750" indent="-285750" eaLnBrk="1" hangingPunct="1">
              <a:buFont typeface="Arial" pitchFamily="34" charset="0"/>
              <a:buChar char="•"/>
              <a:defRPr/>
            </a:pPr>
            <a:r>
              <a:rPr lang="en-US" sz="1600" dirty="0" smtClean="0">
                <a:solidFill>
                  <a:prstClr val="black"/>
                </a:solidFill>
                <a:latin typeface="Calibri"/>
              </a:rPr>
              <a:t>New province – Extensive tenure, 4000km</a:t>
            </a:r>
            <a:r>
              <a:rPr lang="en-US" sz="1600" baseline="30000" dirty="0" smtClean="0">
                <a:solidFill>
                  <a:prstClr val="black"/>
                </a:solidFill>
                <a:latin typeface="Calibri"/>
              </a:rPr>
              <a:t>2</a:t>
            </a:r>
            <a:r>
              <a:rPr lang="en-US" sz="1600" dirty="0" smtClean="0">
                <a:solidFill>
                  <a:prstClr val="black"/>
                </a:solidFill>
                <a:latin typeface="Calibri"/>
              </a:rPr>
              <a:t> plus additional 1400km</a:t>
            </a:r>
            <a:r>
              <a:rPr lang="en-US" sz="1600" baseline="30000" dirty="0" smtClean="0">
                <a:solidFill>
                  <a:prstClr val="black"/>
                </a:solidFill>
                <a:latin typeface="Calibri"/>
              </a:rPr>
              <a:t>2</a:t>
            </a:r>
            <a:r>
              <a:rPr lang="en-US" sz="1600" dirty="0" smtClean="0">
                <a:solidFill>
                  <a:prstClr val="black"/>
                </a:solidFill>
                <a:latin typeface="Calibri"/>
              </a:rPr>
              <a:t> under application</a:t>
            </a:r>
          </a:p>
          <a:p>
            <a:pPr marL="285750" indent="-285750" eaLnBrk="1" hangingPunct="1">
              <a:buFont typeface="Arial" pitchFamily="34" charset="0"/>
              <a:buChar char="•"/>
              <a:defRPr/>
            </a:pPr>
            <a:r>
              <a:rPr lang="en-US" sz="1600" dirty="0" smtClean="0">
                <a:solidFill>
                  <a:prstClr val="black"/>
                </a:solidFill>
                <a:latin typeface="Calibri"/>
              </a:rPr>
              <a:t>Exclusive exploration licenses for 3 years, followed by 2 extensions of 3 years</a:t>
            </a:r>
          </a:p>
          <a:p>
            <a:pPr marL="285750" indent="-285750" eaLnBrk="1" hangingPunct="1">
              <a:buFont typeface="Arial" pitchFamily="34" charset="0"/>
              <a:buChar char="•"/>
              <a:defRPr/>
            </a:pPr>
            <a:r>
              <a:rPr lang="en-US" sz="1600" dirty="0" smtClean="0">
                <a:solidFill>
                  <a:prstClr val="black"/>
                </a:solidFill>
                <a:latin typeface="Calibri"/>
              </a:rPr>
              <a:t>High grade DSO potential</a:t>
            </a:r>
          </a:p>
          <a:p>
            <a:pPr marL="285750" indent="-285750" eaLnBrk="1" hangingPunct="1">
              <a:buFont typeface="Arial" pitchFamily="34" charset="0"/>
              <a:buChar char="•"/>
              <a:defRPr/>
            </a:pPr>
            <a:r>
              <a:rPr lang="en-US" sz="1600" dirty="0" smtClean="0">
                <a:solidFill>
                  <a:prstClr val="black"/>
                </a:solidFill>
                <a:latin typeface="Calibri"/>
              </a:rPr>
              <a:t>Close to infrastructure, &lt;70km from the deep water port of Mayumba</a:t>
            </a:r>
          </a:p>
          <a:p>
            <a:pPr marL="285750" indent="-285750" eaLnBrk="1" hangingPunct="1">
              <a:buFont typeface="Arial" pitchFamily="34" charset="0"/>
              <a:buChar char="•"/>
              <a:defRPr/>
            </a:pPr>
            <a:r>
              <a:rPr lang="en-US" sz="1600" dirty="0" smtClean="0">
                <a:solidFill>
                  <a:prstClr val="black"/>
                </a:solidFill>
                <a:latin typeface="Calibri"/>
              </a:rPr>
              <a:t>Highly Diagnostic Falcon gravity and Magnetic data highlights the targets</a:t>
            </a:r>
          </a:p>
          <a:p>
            <a:pPr marL="285750" indent="-285750" eaLnBrk="1" hangingPunct="1">
              <a:buFont typeface="Arial" pitchFamily="34" charset="0"/>
              <a:buChar char="•"/>
              <a:defRPr/>
            </a:pPr>
            <a:r>
              <a:rPr lang="en-US" sz="1600" dirty="0" smtClean="0">
                <a:solidFill>
                  <a:prstClr val="black"/>
                </a:solidFill>
                <a:latin typeface="Calibri"/>
              </a:rPr>
              <a:t>Accomplished management and exploration team</a:t>
            </a:r>
          </a:p>
          <a:p>
            <a:pPr marL="285750" indent="-285750" eaLnBrk="1" hangingPunct="1">
              <a:buFont typeface="Arial" pitchFamily="34" charset="0"/>
              <a:buChar char="•"/>
              <a:defRPr/>
            </a:pPr>
            <a:r>
              <a:rPr lang="en-US" sz="1600" dirty="0" smtClean="0">
                <a:solidFill>
                  <a:prstClr val="black"/>
                </a:solidFill>
                <a:latin typeface="Calibri"/>
              </a:rPr>
              <a:t>Global growth/urbanisation to drive iron ore market</a:t>
            </a:r>
          </a:p>
          <a:p>
            <a:pPr marL="285750" indent="-285750" eaLnBrk="1" hangingPunct="1">
              <a:buFont typeface="Arial" pitchFamily="34" charset="0"/>
              <a:buChar char="•"/>
              <a:defRPr/>
            </a:pPr>
            <a:endParaRPr lang="en-US" sz="1600" dirty="0">
              <a:solidFill>
                <a:prstClr val="black"/>
              </a:solidFill>
              <a:latin typeface="Calibri"/>
            </a:endParaRPr>
          </a:p>
          <a:p>
            <a:pPr marL="285750" indent="-285750" eaLnBrk="1" hangingPunct="1">
              <a:buFont typeface="Arial" pitchFamily="34" charset="0"/>
              <a:buChar char="•"/>
              <a:defRPr/>
            </a:pPr>
            <a:r>
              <a:rPr lang="en-US" sz="1600" b="1" dirty="0" smtClean="0">
                <a:solidFill>
                  <a:prstClr val="black"/>
                </a:solidFill>
                <a:latin typeface="Calibri"/>
              </a:rPr>
              <a:t>Aggressive 2014 Program</a:t>
            </a:r>
          </a:p>
          <a:p>
            <a:pPr marL="1028700" lvl="1" eaLnBrk="1" hangingPunct="1">
              <a:buFont typeface="Wingdings" pitchFamily="2" charset="2"/>
              <a:buChar char="Ø"/>
              <a:defRPr/>
            </a:pPr>
            <a:r>
              <a:rPr lang="en-US" sz="1600" dirty="0" smtClean="0">
                <a:solidFill>
                  <a:prstClr val="black"/>
                </a:solidFill>
                <a:latin typeface="Calibri"/>
              </a:rPr>
              <a:t>Underwritten Raising proposed</a:t>
            </a:r>
          </a:p>
          <a:p>
            <a:pPr marL="1028700" lvl="1" eaLnBrk="1" hangingPunct="1">
              <a:buFont typeface="Wingdings" pitchFamily="2" charset="2"/>
              <a:buChar char="Ø"/>
              <a:defRPr/>
            </a:pPr>
            <a:r>
              <a:rPr lang="en-US" sz="1600" dirty="0">
                <a:solidFill>
                  <a:prstClr val="black"/>
                </a:solidFill>
                <a:latin typeface="Calibri"/>
              </a:rPr>
              <a:t>5</a:t>
            </a:r>
            <a:r>
              <a:rPr lang="en-US" sz="1600" dirty="0" smtClean="0">
                <a:solidFill>
                  <a:prstClr val="black"/>
                </a:solidFill>
                <a:latin typeface="Calibri"/>
              </a:rPr>
              <a:t>000m drilling program</a:t>
            </a:r>
          </a:p>
          <a:p>
            <a:pPr marL="1028700" lvl="1" eaLnBrk="1" hangingPunct="1">
              <a:buFont typeface="Wingdings" pitchFamily="2" charset="2"/>
              <a:buChar char="Ø"/>
              <a:defRPr/>
            </a:pPr>
            <a:r>
              <a:rPr lang="en-US" sz="1600" dirty="0" smtClean="0">
                <a:solidFill>
                  <a:prstClr val="black"/>
                </a:solidFill>
                <a:latin typeface="Calibri"/>
              </a:rPr>
              <a:t>Secure </a:t>
            </a:r>
            <a:r>
              <a:rPr lang="en-US" sz="1600" dirty="0">
                <a:solidFill>
                  <a:prstClr val="black"/>
                </a:solidFill>
                <a:latin typeface="Calibri"/>
              </a:rPr>
              <a:t>rail/port access –  Gabonese Government’s $14Bn Infrastructure </a:t>
            </a:r>
            <a:r>
              <a:rPr lang="en-US" sz="1600" dirty="0" smtClean="0">
                <a:solidFill>
                  <a:prstClr val="black"/>
                </a:solidFill>
                <a:latin typeface="Calibri"/>
              </a:rPr>
              <a:t>Plan</a:t>
            </a:r>
          </a:p>
          <a:p>
            <a:pPr marL="1028700" lvl="1" eaLnBrk="1" hangingPunct="1">
              <a:buFont typeface="Wingdings" pitchFamily="2" charset="2"/>
              <a:buChar char="Ø"/>
              <a:defRPr/>
            </a:pPr>
            <a:r>
              <a:rPr lang="en-US" sz="1600" dirty="0" smtClean="0">
                <a:solidFill>
                  <a:prstClr val="black"/>
                </a:solidFill>
                <a:latin typeface="Calibri"/>
              </a:rPr>
              <a:t>Resource Targets - Tchibanga &amp; Belinga Sud targeting </a:t>
            </a:r>
            <a:r>
              <a:rPr lang="en-US" sz="1600" dirty="0">
                <a:solidFill>
                  <a:prstClr val="black"/>
                </a:solidFill>
                <a:latin typeface="Calibri"/>
              </a:rPr>
              <a:t>1.2 billion tonnes</a:t>
            </a:r>
          </a:p>
          <a:p>
            <a:pPr marL="1028700" lvl="1" eaLnBrk="1" hangingPunct="1">
              <a:buFont typeface="Wingdings" pitchFamily="2" charset="2"/>
              <a:buChar char="Ø"/>
              <a:defRPr/>
            </a:pPr>
            <a:endParaRPr lang="en-US" sz="1600" dirty="0">
              <a:solidFill>
                <a:prstClr val="black"/>
              </a:solidFill>
              <a:latin typeface="Calibri"/>
            </a:endParaRPr>
          </a:p>
          <a:p>
            <a:pPr lvl="1" indent="0" eaLnBrk="1" hangingPunct="1">
              <a:defRPr/>
            </a:pPr>
            <a:endParaRPr lang="en-US" sz="1600" dirty="0" smtClean="0">
              <a:solidFill>
                <a:prstClr val="black"/>
              </a:solidFill>
              <a:latin typeface="Calibri"/>
            </a:endParaRPr>
          </a:p>
          <a:p>
            <a:pPr marL="285750" indent="-285750" eaLnBrk="1" hangingPunct="1">
              <a:buFont typeface="Arial" pitchFamily="34" charset="0"/>
              <a:buChar char="•"/>
              <a:defRPr/>
            </a:pPr>
            <a:endParaRPr lang="en-US" sz="1600" dirty="0" smtClean="0">
              <a:solidFill>
                <a:prstClr val="black"/>
              </a:solidFill>
              <a:latin typeface="Calibri"/>
            </a:endParaRPr>
          </a:p>
          <a:p>
            <a:pPr marL="285750" indent="-285750" eaLnBrk="1" hangingPunct="1">
              <a:buFont typeface="Arial" pitchFamily="34" charset="0"/>
              <a:buChar char="•"/>
              <a:defRPr/>
            </a:pPr>
            <a:endParaRPr lang="en-US" sz="1600" dirty="0" smtClean="0">
              <a:solidFill>
                <a:prstClr val="black"/>
              </a:solidFill>
              <a:latin typeface="Calibri"/>
            </a:endParaRPr>
          </a:p>
          <a:p>
            <a:pPr lvl="1" eaLnBrk="1" hangingPunct="1">
              <a:defRPr/>
            </a:pPr>
            <a:endParaRPr lang="en-US" sz="1600" dirty="0">
              <a:solidFill>
                <a:prstClr val="black"/>
              </a:solidFill>
              <a:latin typeface="Calibri"/>
            </a:endParaRPr>
          </a:p>
        </p:txBody>
      </p:sp>
      <p:sp>
        <p:nvSpPr>
          <p:cNvPr id="8"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lvl1pPr indent="1809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AU" sz="2000" dirty="0" smtClean="0">
                <a:solidFill>
                  <a:prstClr val="black"/>
                </a:solidFill>
                <a:latin typeface="Calibri" pitchFamily="34" charset="0"/>
              </a:rPr>
              <a:t>Emerging World Class High Grade Iron Ore Province Close to </a:t>
            </a:r>
          </a:p>
          <a:p>
            <a:pPr eaLnBrk="1" hangingPunct="1"/>
            <a:r>
              <a:rPr lang="en-AU" sz="2000" dirty="0" smtClean="0">
                <a:solidFill>
                  <a:prstClr val="black"/>
                </a:solidFill>
                <a:latin typeface="Calibri" pitchFamily="34" charset="0"/>
              </a:rPr>
              <a:t>Deep </a:t>
            </a:r>
            <a:r>
              <a:rPr lang="en-AU" sz="2000" dirty="0">
                <a:solidFill>
                  <a:prstClr val="black"/>
                </a:solidFill>
                <a:latin typeface="Calibri" pitchFamily="34" charset="0"/>
              </a:rPr>
              <a:t>W</a:t>
            </a:r>
            <a:r>
              <a:rPr lang="en-AU" sz="2000" dirty="0" smtClean="0">
                <a:solidFill>
                  <a:prstClr val="black"/>
                </a:solidFill>
                <a:latin typeface="Calibri" pitchFamily="34" charset="0"/>
              </a:rPr>
              <a:t>ater </a:t>
            </a:r>
            <a:r>
              <a:rPr lang="en-AU" sz="2000" dirty="0">
                <a:solidFill>
                  <a:prstClr val="black"/>
                </a:solidFill>
                <a:latin typeface="Calibri" pitchFamily="34" charset="0"/>
              </a:rPr>
              <a:t>P</a:t>
            </a:r>
            <a:r>
              <a:rPr lang="en-AU" sz="2000" dirty="0" smtClean="0">
                <a:solidFill>
                  <a:prstClr val="black"/>
                </a:solidFill>
                <a:latin typeface="Calibri" pitchFamily="34" charset="0"/>
              </a:rPr>
              <a:t>ort</a:t>
            </a:r>
            <a:endParaRPr lang="en-AU" sz="2000" dirty="0">
              <a:solidFill>
                <a:prstClr val="black"/>
              </a:solidFill>
              <a:latin typeface="Calibri"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47029629"/>
              </p:ext>
            </p:extLst>
          </p:nvPr>
        </p:nvGraphicFramePr>
        <p:xfrm>
          <a:off x="265813" y="5200030"/>
          <a:ext cx="8665534" cy="1615440"/>
        </p:xfrm>
        <a:graphic>
          <a:graphicData uri="http://schemas.openxmlformats.org/drawingml/2006/table">
            <a:tbl>
              <a:tblPr firstRow="1" bandRow="1">
                <a:tableStyleId>{5C22544A-7EE6-4342-B048-85BDC9FD1C3A}</a:tableStyleId>
              </a:tblPr>
              <a:tblGrid>
                <a:gridCol w="993564"/>
                <a:gridCol w="1196744"/>
                <a:gridCol w="935665"/>
                <a:gridCol w="776177"/>
                <a:gridCol w="882502"/>
                <a:gridCol w="999461"/>
                <a:gridCol w="765544"/>
                <a:gridCol w="1212111"/>
                <a:gridCol w="903766"/>
              </a:tblGrid>
              <a:tr h="396240">
                <a:tc>
                  <a:txBody>
                    <a:bodyPr/>
                    <a:lstStyle/>
                    <a:p>
                      <a:pPr algn="ctr"/>
                      <a:r>
                        <a:rPr lang="en-AU" sz="1000" dirty="0" smtClean="0"/>
                        <a:t>Location</a:t>
                      </a:r>
                      <a:endParaRPr lang="en-AU" sz="1000" dirty="0"/>
                    </a:p>
                  </a:txBody>
                  <a:tcPr>
                    <a:solidFill>
                      <a:srgbClr val="C00000"/>
                    </a:solidFill>
                  </a:tcPr>
                </a:tc>
                <a:tc>
                  <a:txBody>
                    <a:bodyPr/>
                    <a:lstStyle/>
                    <a:p>
                      <a:pPr algn="ctr"/>
                      <a:r>
                        <a:rPr lang="en-AU" sz="1000" dirty="0" smtClean="0"/>
                        <a:t>Target </a:t>
                      </a:r>
                      <a:endParaRPr lang="en-AU" sz="1000" dirty="0"/>
                    </a:p>
                  </a:txBody>
                  <a:tcPr>
                    <a:solidFill>
                      <a:srgbClr val="C00000"/>
                    </a:solidFill>
                  </a:tcPr>
                </a:tc>
                <a:tc>
                  <a:txBody>
                    <a:bodyPr/>
                    <a:lstStyle/>
                    <a:p>
                      <a:pPr algn="ctr"/>
                      <a:r>
                        <a:rPr lang="en-AU" sz="1000" dirty="0" smtClean="0"/>
                        <a:t>Strike Length</a:t>
                      </a:r>
                    </a:p>
                    <a:p>
                      <a:pPr algn="ctr"/>
                      <a:r>
                        <a:rPr lang="en-AU" sz="1000" dirty="0" smtClean="0"/>
                        <a:t>(km)</a:t>
                      </a:r>
                      <a:endParaRPr lang="en-AU" sz="1000" dirty="0"/>
                    </a:p>
                  </a:txBody>
                  <a:tcPr>
                    <a:solidFill>
                      <a:srgbClr val="C00000"/>
                    </a:solidFill>
                  </a:tcPr>
                </a:tc>
                <a:tc>
                  <a:txBody>
                    <a:bodyPr/>
                    <a:lstStyle/>
                    <a:p>
                      <a:pPr algn="ctr"/>
                      <a:r>
                        <a:rPr lang="en-AU" sz="1000" dirty="0" smtClean="0"/>
                        <a:t>Width</a:t>
                      </a:r>
                    </a:p>
                    <a:p>
                      <a:pPr algn="ctr"/>
                      <a:r>
                        <a:rPr lang="en-AU" sz="1000" dirty="0" smtClean="0"/>
                        <a:t>(m)</a:t>
                      </a:r>
                      <a:endParaRPr lang="en-AU" sz="1000" dirty="0"/>
                    </a:p>
                  </a:txBody>
                  <a:tcPr>
                    <a:solidFill>
                      <a:srgbClr val="C00000"/>
                    </a:solidFill>
                  </a:tcPr>
                </a:tc>
                <a:tc>
                  <a:txBody>
                    <a:bodyPr/>
                    <a:lstStyle/>
                    <a:p>
                      <a:pPr algn="ctr"/>
                      <a:r>
                        <a:rPr lang="en-AU" sz="1000" dirty="0" smtClean="0"/>
                        <a:t>Depth</a:t>
                      </a:r>
                    </a:p>
                    <a:p>
                      <a:pPr algn="ctr"/>
                      <a:r>
                        <a:rPr lang="en-AU" sz="1000" dirty="0" smtClean="0"/>
                        <a:t>(m)</a:t>
                      </a:r>
                      <a:endParaRPr lang="en-AU" sz="1000" dirty="0"/>
                    </a:p>
                  </a:txBody>
                  <a:tcPr>
                    <a:solidFill>
                      <a:srgbClr val="C00000"/>
                    </a:solidFill>
                  </a:tcPr>
                </a:tc>
                <a:tc>
                  <a:txBody>
                    <a:bodyPr/>
                    <a:lstStyle/>
                    <a:p>
                      <a:pPr algn="ctr"/>
                      <a:r>
                        <a:rPr lang="en-AU" sz="1000" dirty="0" smtClean="0"/>
                        <a:t>Specific </a:t>
                      </a:r>
                    </a:p>
                    <a:p>
                      <a:pPr algn="ctr"/>
                      <a:r>
                        <a:rPr lang="en-AU" sz="1000" dirty="0" smtClean="0"/>
                        <a:t>Gravity</a:t>
                      </a:r>
                      <a:endParaRPr lang="en-AU" sz="1000" dirty="0"/>
                    </a:p>
                  </a:txBody>
                  <a:tcPr>
                    <a:solidFill>
                      <a:srgbClr val="C00000"/>
                    </a:solidFill>
                  </a:tcPr>
                </a:tc>
                <a:tc>
                  <a:txBody>
                    <a:bodyPr/>
                    <a:lstStyle/>
                    <a:p>
                      <a:pPr algn="ctr"/>
                      <a:r>
                        <a:rPr lang="en-AU" sz="1000" dirty="0" smtClean="0"/>
                        <a:t>Fe%</a:t>
                      </a:r>
                      <a:endParaRPr lang="en-AU" sz="1000" dirty="0"/>
                    </a:p>
                  </a:txBody>
                  <a:tcPr>
                    <a:solidFill>
                      <a:srgbClr val="C00000"/>
                    </a:solidFill>
                  </a:tcPr>
                </a:tc>
                <a:tc>
                  <a:txBody>
                    <a:bodyPr/>
                    <a:lstStyle/>
                    <a:p>
                      <a:pPr algn="ctr"/>
                      <a:r>
                        <a:rPr lang="en-AU" sz="1000" dirty="0" smtClean="0"/>
                        <a:t>Exploration Target </a:t>
                      </a:r>
                    </a:p>
                    <a:p>
                      <a:pPr algn="ctr"/>
                      <a:r>
                        <a:rPr lang="en-AU" sz="1000" dirty="0" smtClean="0"/>
                        <a:t>(Mt)</a:t>
                      </a:r>
                      <a:endParaRPr lang="en-AU" sz="1000" dirty="0"/>
                    </a:p>
                  </a:txBody>
                  <a:tcPr>
                    <a:solidFill>
                      <a:srgbClr val="C00000"/>
                    </a:solidFill>
                  </a:tcPr>
                </a:tc>
                <a:tc>
                  <a:txBody>
                    <a:bodyPr/>
                    <a:lstStyle/>
                    <a:p>
                      <a:pPr algn="ctr"/>
                      <a:r>
                        <a:rPr lang="en-AU" sz="1000" dirty="0" smtClean="0"/>
                        <a:t>Contained Fe</a:t>
                      </a:r>
                    </a:p>
                    <a:p>
                      <a:pPr algn="ctr"/>
                      <a:r>
                        <a:rPr lang="en-AU" sz="1000" dirty="0" smtClean="0"/>
                        <a:t>(Mt)</a:t>
                      </a:r>
                      <a:endParaRPr lang="en-AU" sz="1000" dirty="0"/>
                    </a:p>
                  </a:txBody>
                  <a:tcPr>
                    <a:solidFill>
                      <a:srgbClr val="C00000"/>
                    </a:solidFill>
                  </a:tcPr>
                </a:tc>
              </a:tr>
              <a:tr h="243840">
                <a:tc>
                  <a:txBody>
                    <a:bodyPr/>
                    <a:lstStyle/>
                    <a:p>
                      <a:pPr algn="ctr"/>
                      <a:r>
                        <a:rPr lang="en-AU" sz="1000" dirty="0" smtClean="0"/>
                        <a:t>Tchibanga</a:t>
                      </a:r>
                      <a:endParaRPr lang="en-AU" sz="1000" dirty="0"/>
                    </a:p>
                  </a:txBody>
                  <a:tcPr>
                    <a:solidFill>
                      <a:schemeClr val="accent6">
                        <a:lumMod val="40000"/>
                        <a:lumOff val="60000"/>
                      </a:schemeClr>
                    </a:solidFill>
                  </a:tcPr>
                </a:tc>
                <a:tc>
                  <a:txBody>
                    <a:bodyPr/>
                    <a:lstStyle/>
                    <a:p>
                      <a:pPr algn="ctr"/>
                      <a:r>
                        <a:rPr lang="en-AU" sz="1000" dirty="0" smtClean="0"/>
                        <a:t>Mont Pele</a:t>
                      </a:r>
                      <a:endParaRPr lang="en-AU" sz="1000" dirty="0"/>
                    </a:p>
                  </a:txBody>
                  <a:tcPr>
                    <a:solidFill>
                      <a:schemeClr val="accent6">
                        <a:lumMod val="40000"/>
                        <a:lumOff val="60000"/>
                      </a:schemeClr>
                    </a:solidFill>
                  </a:tcPr>
                </a:tc>
                <a:tc>
                  <a:txBody>
                    <a:bodyPr/>
                    <a:lstStyle/>
                    <a:p>
                      <a:pPr algn="ctr"/>
                      <a:r>
                        <a:rPr lang="en-AU" sz="1000" dirty="0" smtClean="0"/>
                        <a:t>10.0</a:t>
                      </a:r>
                      <a:endParaRPr lang="en-AU" sz="1000" dirty="0"/>
                    </a:p>
                  </a:txBody>
                  <a:tcPr>
                    <a:solidFill>
                      <a:schemeClr val="accent6">
                        <a:lumMod val="40000"/>
                        <a:lumOff val="60000"/>
                      </a:schemeClr>
                    </a:solidFill>
                  </a:tcPr>
                </a:tc>
                <a:tc>
                  <a:txBody>
                    <a:bodyPr/>
                    <a:lstStyle/>
                    <a:p>
                      <a:pPr algn="ctr"/>
                      <a:r>
                        <a:rPr lang="en-AU" sz="1000" dirty="0" smtClean="0"/>
                        <a:t>500</a:t>
                      </a:r>
                      <a:endParaRPr lang="en-AU" sz="1000" dirty="0"/>
                    </a:p>
                  </a:txBody>
                  <a:tcPr>
                    <a:solidFill>
                      <a:schemeClr val="accent6">
                        <a:lumMod val="40000"/>
                        <a:lumOff val="60000"/>
                      </a:schemeClr>
                    </a:solidFill>
                  </a:tcPr>
                </a:tc>
                <a:tc>
                  <a:txBody>
                    <a:bodyPr/>
                    <a:lstStyle/>
                    <a:p>
                      <a:pPr algn="ctr"/>
                      <a:r>
                        <a:rPr lang="en-AU" sz="1000" dirty="0" smtClean="0"/>
                        <a:t>50</a:t>
                      </a:r>
                      <a:endParaRPr lang="en-AU" sz="1000" dirty="0"/>
                    </a:p>
                  </a:txBody>
                  <a:tcPr>
                    <a:solidFill>
                      <a:schemeClr val="accent6">
                        <a:lumMod val="40000"/>
                        <a:lumOff val="60000"/>
                      </a:schemeClr>
                    </a:solidFill>
                  </a:tcPr>
                </a:tc>
                <a:tc>
                  <a:txBody>
                    <a:bodyPr/>
                    <a:lstStyle/>
                    <a:p>
                      <a:pPr algn="ctr"/>
                      <a:r>
                        <a:rPr lang="en-AU" sz="1000" dirty="0" smtClean="0"/>
                        <a:t>4</a:t>
                      </a:r>
                      <a:endParaRPr lang="en-AU" sz="1000" dirty="0"/>
                    </a:p>
                  </a:txBody>
                  <a:tcPr>
                    <a:solidFill>
                      <a:schemeClr val="accent6">
                        <a:lumMod val="40000"/>
                        <a:lumOff val="60000"/>
                      </a:schemeClr>
                    </a:solidFill>
                  </a:tcPr>
                </a:tc>
                <a:tc>
                  <a:txBody>
                    <a:bodyPr/>
                    <a:lstStyle/>
                    <a:p>
                      <a:pPr algn="ctr"/>
                      <a:r>
                        <a:rPr lang="en-AU" sz="1000" dirty="0" smtClean="0"/>
                        <a:t>60</a:t>
                      </a:r>
                      <a:endParaRPr lang="en-AU" sz="1000" dirty="0"/>
                    </a:p>
                  </a:txBody>
                  <a:tcPr>
                    <a:solidFill>
                      <a:schemeClr val="accent6">
                        <a:lumMod val="40000"/>
                        <a:lumOff val="60000"/>
                      </a:schemeClr>
                    </a:solidFill>
                  </a:tcPr>
                </a:tc>
                <a:tc>
                  <a:txBody>
                    <a:bodyPr/>
                    <a:lstStyle/>
                    <a:p>
                      <a:pPr algn="ctr"/>
                      <a:r>
                        <a:rPr lang="en-AU" sz="1000" dirty="0" smtClean="0"/>
                        <a:t>1000</a:t>
                      </a:r>
                      <a:endParaRPr lang="en-AU" sz="1000" dirty="0"/>
                    </a:p>
                  </a:txBody>
                  <a:tcPr>
                    <a:solidFill>
                      <a:schemeClr val="accent6">
                        <a:lumMod val="40000"/>
                        <a:lumOff val="60000"/>
                      </a:schemeClr>
                    </a:solidFill>
                  </a:tcPr>
                </a:tc>
                <a:tc>
                  <a:txBody>
                    <a:bodyPr/>
                    <a:lstStyle/>
                    <a:p>
                      <a:pPr algn="ctr"/>
                      <a:r>
                        <a:rPr lang="en-AU" sz="1000" dirty="0" smtClean="0"/>
                        <a:t>600</a:t>
                      </a:r>
                      <a:endParaRPr lang="en-AU" sz="1000" dirty="0"/>
                    </a:p>
                  </a:txBody>
                  <a:tcPr>
                    <a:solidFill>
                      <a:schemeClr val="accent6">
                        <a:lumMod val="40000"/>
                        <a:lumOff val="60000"/>
                      </a:schemeClr>
                    </a:solidFill>
                  </a:tcPr>
                </a:tc>
              </a:tr>
              <a:tr h="243840">
                <a:tc>
                  <a:txBody>
                    <a:bodyPr/>
                    <a:lstStyle/>
                    <a:p>
                      <a:pPr algn="ctr"/>
                      <a:r>
                        <a:rPr lang="en-AU" sz="1000" dirty="0" smtClean="0"/>
                        <a:t>Belinga Sud</a:t>
                      </a:r>
                    </a:p>
                  </a:txBody>
                  <a:tcPr>
                    <a:solidFill>
                      <a:schemeClr val="accent6">
                        <a:lumMod val="60000"/>
                        <a:lumOff val="40000"/>
                      </a:schemeClr>
                    </a:solidFill>
                  </a:tcPr>
                </a:tc>
                <a:tc>
                  <a:txBody>
                    <a:bodyPr/>
                    <a:lstStyle/>
                    <a:p>
                      <a:pPr algn="ctr"/>
                      <a:r>
                        <a:rPr lang="en-AU" sz="1000" dirty="0" smtClean="0"/>
                        <a:t>Indombo</a:t>
                      </a:r>
                      <a:endParaRPr lang="en-AU" sz="1000" dirty="0"/>
                    </a:p>
                  </a:txBody>
                  <a:tcPr>
                    <a:solidFill>
                      <a:schemeClr val="accent6">
                        <a:lumMod val="60000"/>
                        <a:lumOff val="40000"/>
                      </a:schemeClr>
                    </a:solidFill>
                  </a:tcPr>
                </a:tc>
                <a:tc>
                  <a:txBody>
                    <a:bodyPr/>
                    <a:lstStyle/>
                    <a:p>
                      <a:pPr algn="ctr"/>
                      <a:r>
                        <a:rPr lang="en-AU" sz="1000" dirty="0" smtClean="0"/>
                        <a:t>6.0</a:t>
                      </a:r>
                      <a:endParaRPr lang="en-AU" sz="1000" dirty="0"/>
                    </a:p>
                  </a:txBody>
                  <a:tcPr>
                    <a:solidFill>
                      <a:schemeClr val="accent6">
                        <a:lumMod val="60000"/>
                        <a:lumOff val="40000"/>
                      </a:schemeClr>
                    </a:solidFill>
                  </a:tcPr>
                </a:tc>
                <a:tc>
                  <a:txBody>
                    <a:bodyPr/>
                    <a:lstStyle/>
                    <a:p>
                      <a:pPr algn="ctr"/>
                      <a:r>
                        <a:rPr lang="en-AU" sz="1000" dirty="0" smtClean="0"/>
                        <a:t>300</a:t>
                      </a:r>
                      <a:endParaRPr lang="en-AU" sz="1000" dirty="0"/>
                    </a:p>
                  </a:txBody>
                  <a:tcPr>
                    <a:solidFill>
                      <a:schemeClr val="accent6">
                        <a:lumMod val="60000"/>
                        <a:lumOff val="40000"/>
                      </a:schemeClr>
                    </a:solidFill>
                  </a:tcPr>
                </a:tc>
                <a:tc>
                  <a:txBody>
                    <a:bodyPr/>
                    <a:lstStyle/>
                    <a:p>
                      <a:pPr algn="ctr"/>
                      <a:r>
                        <a:rPr lang="en-AU" sz="1000" dirty="0" smtClean="0"/>
                        <a:t>50</a:t>
                      </a:r>
                      <a:endParaRPr lang="en-AU" sz="1000" dirty="0"/>
                    </a:p>
                  </a:txBody>
                  <a:tcPr>
                    <a:solidFill>
                      <a:schemeClr val="accent6">
                        <a:lumMod val="60000"/>
                        <a:lumOff val="40000"/>
                      </a:schemeClr>
                    </a:solidFill>
                  </a:tcPr>
                </a:tc>
                <a:tc>
                  <a:txBody>
                    <a:bodyPr/>
                    <a:lstStyle/>
                    <a:p>
                      <a:pPr algn="ctr"/>
                      <a:r>
                        <a:rPr lang="en-AU" sz="1000" dirty="0" smtClean="0"/>
                        <a:t>4</a:t>
                      </a:r>
                      <a:endParaRPr lang="en-AU" sz="1000" dirty="0"/>
                    </a:p>
                  </a:txBody>
                  <a:tcPr>
                    <a:solidFill>
                      <a:schemeClr val="accent6">
                        <a:lumMod val="60000"/>
                        <a:lumOff val="40000"/>
                      </a:schemeClr>
                    </a:solidFill>
                  </a:tcPr>
                </a:tc>
                <a:tc>
                  <a:txBody>
                    <a:bodyPr/>
                    <a:lstStyle/>
                    <a:p>
                      <a:pPr algn="ctr"/>
                      <a:r>
                        <a:rPr lang="en-AU" sz="1000" dirty="0" smtClean="0"/>
                        <a:t>60</a:t>
                      </a:r>
                      <a:endParaRPr lang="en-AU" sz="1000" dirty="0"/>
                    </a:p>
                  </a:txBody>
                  <a:tcPr>
                    <a:solidFill>
                      <a:schemeClr val="accent6">
                        <a:lumMod val="60000"/>
                        <a:lumOff val="40000"/>
                      </a:schemeClr>
                    </a:solidFill>
                  </a:tcPr>
                </a:tc>
                <a:tc>
                  <a:txBody>
                    <a:bodyPr/>
                    <a:lstStyle/>
                    <a:p>
                      <a:pPr algn="ctr"/>
                      <a:r>
                        <a:rPr lang="en-AU" sz="1000" dirty="0" smtClean="0"/>
                        <a:t>360</a:t>
                      </a:r>
                      <a:endParaRPr lang="en-AU" sz="1000" dirty="0"/>
                    </a:p>
                  </a:txBody>
                  <a:tcPr>
                    <a:solidFill>
                      <a:schemeClr val="accent6">
                        <a:lumMod val="60000"/>
                        <a:lumOff val="40000"/>
                      </a:schemeClr>
                    </a:solidFill>
                  </a:tcPr>
                </a:tc>
                <a:tc>
                  <a:txBody>
                    <a:bodyPr/>
                    <a:lstStyle/>
                    <a:p>
                      <a:pPr algn="ctr"/>
                      <a:r>
                        <a:rPr lang="en-AU" sz="1000" dirty="0" smtClean="0"/>
                        <a:t>216</a:t>
                      </a:r>
                      <a:endParaRPr lang="en-AU" sz="1000" dirty="0"/>
                    </a:p>
                  </a:txBody>
                  <a:tcPr>
                    <a:solidFill>
                      <a:schemeClr val="accent6">
                        <a:lumMod val="60000"/>
                        <a:lumOff val="40000"/>
                      </a:schemeClr>
                    </a:solidFill>
                  </a:tcPr>
                </a:tc>
              </a:tr>
              <a:tr h="211232">
                <a:tc>
                  <a:txBody>
                    <a:bodyPr/>
                    <a:lstStyle/>
                    <a:p>
                      <a:pPr algn="ctr"/>
                      <a:r>
                        <a:rPr lang="en-AU" sz="1000" dirty="0" smtClean="0"/>
                        <a:t>Belinga Sud</a:t>
                      </a:r>
                    </a:p>
                  </a:txBody>
                  <a:tcPr>
                    <a:solidFill>
                      <a:schemeClr val="accent6">
                        <a:lumMod val="40000"/>
                        <a:lumOff val="60000"/>
                      </a:schemeClr>
                    </a:solidFill>
                  </a:tcPr>
                </a:tc>
                <a:tc>
                  <a:txBody>
                    <a:bodyPr/>
                    <a:lstStyle/>
                    <a:p>
                      <a:pPr algn="ctr"/>
                      <a:r>
                        <a:rPr lang="en-AU" sz="1000" dirty="0" smtClean="0"/>
                        <a:t>Indombo South</a:t>
                      </a:r>
                      <a:endParaRPr lang="en-AU" sz="1000" dirty="0"/>
                    </a:p>
                  </a:txBody>
                  <a:tcPr>
                    <a:solidFill>
                      <a:schemeClr val="accent6">
                        <a:lumMod val="40000"/>
                        <a:lumOff val="60000"/>
                      </a:schemeClr>
                    </a:solidFill>
                  </a:tcPr>
                </a:tc>
                <a:tc>
                  <a:txBody>
                    <a:bodyPr/>
                    <a:lstStyle/>
                    <a:p>
                      <a:pPr algn="ctr"/>
                      <a:r>
                        <a:rPr lang="en-AU" sz="1000" dirty="0" smtClean="0"/>
                        <a:t>5.0</a:t>
                      </a:r>
                      <a:endParaRPr lang="en-AU" sz="1000" dirty="0"/>
                    </a:p>
                  </a:txBody>
                  <a:tcPr>
                    <a:solidFill>
                      <a:schemeClr val="accent6">
                        <a:lumMod val="40000"/>
                        <a:lumOff val="60000"/>
                      </a:schemeClr>
                    </a:solidFill>
                  </a:tcPr>
                </a:tc>
                <a:tc>
                  <a:txBody>
                    <a:bodyPr/>
                    <a:lstStyle/>
                    <a:p>
                      <a:pPr algn="ctr"/>
                      <a:r>
                        <a:rPr lang="en-AU" sz="1000" dirty="0" smtClean="0"/>
                        <a:t>400</a:t>
                      </a:r>
                      <a:endParaRPr lang="en-AU" sz="1000" dirty="0"/>
                    </a:p>
                  </a:txBody>
                  <a:tcPr>
                    <a:solidFill>
                      <a:schemeClr val="accent6">
                        <a:lumMod val="40000"/>
                        <a:lumOff val="60000"/>
                      </a:schemeClr>
                    </a:solidFill>
                  </a:tcPr>
                </a:tc>
                <a:tc>
                  <a:txBody>
                    <a:bodyPr/>
                    <a:lstStyle/>
                    <a:p>
                      <a:pPr algn="ctr"/>
                      <a:r>
                        <a:rPr lang="en-AU" sz="1000" dirty="0" smtClean="0"/>
                        <a:t>50</a:t>
                      </a:r>
                      <a:endParaRPr lang="en-AU" sz="1000" dirty="0"/>
                    </a:p>
                  </a:txBody>
                  <a:tcPr>
                    <a:solidFill>
                      <a:schemeClr val="accent6">
                        <a:lumMod val="40000"/>
                        <a:lumOff val="60000"/>
                      </a:schemeClr>
                    </a:solidFill>
                  </a:tcPr>
                </a:tc>
                <a:tc>
                  <a:txBody>
                    <a:bodyPr/>
                    <a:lstStyle/>
                    <a:p>
                      <a:pPr algn="ctr"/>
                      <a:r>
                        <a:rPr lang="en-AU" sz="1000" dirty="0" smtClean="0"/>
                        <a:t>4</a:t>
                      </a:r>
                      <a:endParaRPr lang="en-AU" sz="1000" dirty="0"/>
                    </a:p>
                  </a:txBody>
                  <a:tcPr>
                    <a:solidFill>
                      <a:schemeClr val="accent6">
                        <a:lumMod val="40000"/>
                        <a:lumOff val="60000"/>
                      </a:schemeClr>
                    </a:solidFill>
                  </a:tcPr>
                </a:tc>
                <a:tc>
                  <a:txBody>
                    <a:bodyPr/>
                    <a:lstStyle/>
                    <a:p>
                      <a:pPr algn="ctr"/>
                      <a:r>
                        <a:rPr lang="en-AU" sz="1000" dirty="0" smtClean="0"/>
                        <a:t>60</a:t>
                      </a:r>
                      <a:endParaRPr lang="en-AU" sz="1000" dirty="0"/>
                    </a:p>
                  </a:txBody>
                  <a:tcPr>
                    <a:solidFill>
                      <a:schemeClr val="accent6">
                        <a:lumMod val="40000"/>
                        <a:lumOff val="60000"/>
                      </a:schemeClr>
                    </a:solidFill>
                  </a:tcPr>
                </a:tc>
                <a:tc>
                  <a:txBody>
                    <a:bodyPr/>
                    <a:lstStyle/>
                    <a:p>
                      <a:pPr algn="ctr"/>
                      <a:r>
                        <a:rPr lang="en-AU" sz="1000" dirty="0" smtClean="0"/>
                        <a:t>400</a:t>
                      </a:r>
                      <a:endParaRPr lang="en-AU" sz="1000" dirty="0"/>
                    </a:p>
                  </a:txBody>
                  <a:tcPr>
                    <a:solidFill>
                      <a:schemeClr val="accent6">
                        <a:lumMod val="40000"/>
                        <a:lumOff val="60000"/>
                      </a:schemeClr>
                    </a:solidFill>
                  </a:tcPr>
                </a:tc>
                <a:tc>
                  <a:txBody>
                    <a:bodyPr/>
                    <a:lstStyle/>
                    <a:p>
                      <a:pPr algn="ctr"/>
                      <a:r>
                        <a:rPr lang="en-AU" sz="1000" dirty="0" smtClean="0"/>
                        <a:t>240</a:t>
                      </a:r>
                      <a:endParaRPr lang="en-AU" sz="1000" dirty="0"/>
                    </a:p>
                  </a:txBody>
                  <a:tcPr>
                    <a:solidFill>
                      <a:schemeClr val="accent6">
                        <a:lumMod val="40000"/>
                        <a:lumOff val="60000"/>
                      </a:schemeClr>
                    </a:solidFill>
                  </a:tcPr>
                </a:tc>
              </a:tr>
              <a:tr h="243840">
                <a:tc>
                  <a:txBody>
                    <a:bodyPr/>
                    <a:lstStyle/>
                    <a:p>
                      <a:pPr algn="ctr"/>
                      <a:r>
                        <a:rPr lang="en-AU" sz="1000" dirty="0" smtClean="0"/>
                        <a:t>Belinga Sud</a:t>
                      </a:r>
                      <a:endParaRPr lang="en-AU" sz="1000" dirty="0"/>
                    </a:p>
                  </a:txBody>
                  <a:tcPr>
                    <a:solidFill>
                      <a:schemeClr val="accent6">
                        <a:lumMod val="60000"/>
                        <a:lumOff val="40000"/>
                      </a:schemeClr>
                    </a:solidFill>
                  </a:tcPr>
                </a:tc>
                <a:tc>
                  <a:txBody>
                    <a:bodyPr/>
                    <a:lstStyle/>
                    <a:p>
                      <a:pPr algn="ctr"/>
                      <a:r>
                        <a:rPr lang="en-AU" sz="1000" dirty="0" smtClean="0"/>
                        <a:t>Massaha</a:t>
                      </a:r>
                      <a:endParaRPr lang="en-AU" sz="1000" dirty="0"/>
                    </a:p>
                  </a:txBody>
                  <a:tcPr>
                    <a:solidFill>
                      <a:schemeClr val="accent6">
                        <a:lumMod val="60000"/>
                        <a:lumOff val="40000"/>
                      </a:schemeClr>
                    </a:solidFill>
                  </a:tcPr>
                </a:tc>
                <a:tc>
                  <a:txBody>
                    <a:bodyPr/>
                    <a:lstStyle/>
                    <a:p>
                      <a:pPr algn="ctr"/>
                      <a:r>
                        <a:rPr lang="en-AU" sz="1000" dirty="0" smtClean="0"/>
                        <a:t>10.0</a:t>
                      </a:r>
                      <a:endParaRPr lang="en-AU" sz="1000" dirty="0"/>
                    </a:p>
                  </a:txBody>
                  <a:tcPr>
                    <a:solidFill>
                      <a:schemeClr val="accent6">
                        <a:lumMod val="60000"/>
                        <a:lumOff val="40000"/>
                      </a:schemeClr>
                    </a:solidFill>
                  </a:tcPr>
                </a:tc>
                <a:tc>
                  <a:txBody>
                    <a:bodyPr/>
                    <a:lstStyle/>
                    <a:p>
                      <a:pPr algn="ctr"/>
                      <a:r>
                        <a:rPr lang="en-AU" sz="1000" dirty="0" smtClean="0"/>
                        <a:t>200</a:t>
                      </a:r>
                      <a:endParaRPr lang="en-AU" sz="1000" dirty="0"/>
                    </a:p>
                  </a:txBody>
                  <a:tcPr>
                    <a:solidFill>
                      <a:schemeClr val="accent6">
                        <a:lumMod val="60000"/>
                        <a:lumOff val="40000"/>
                      </a:schemeClr>
                    </a:solidFill>
                  </a:tcPr>
                </a:tc>
                <a:tc>
                  <a:txBody>
                    <a:bodyPr/>
                    <a:lstStyle/>
                    <a:p>
                      <a:pPr algn="ctr"/>
                      <a:r>
                        <a:rPr lang="en-AU" sz="1000" dirty="0" smtClean="0"/>
                        <a:t>50</a:t>
                      </a:r>
                      <a:endParaRPr lang="en-AU" sz="1000" dirty="0"/>
                    </a:p>
                  </a:txBody>
                  <a:tcPr>
                    <a:solidFill>
                      <a:schemeClr val="accent6">
                        <a:lumMod val="60000"/>
                        <a:lumOff val="40000"/>
                      </a:schemeClr>
                    </a:solidFill>
                  </a:tcPr>
                </a:tc>
                <a:tc>
                  <a:txBody>
                    <a:bodyPr/>
                    <a:lstStyle/>
                    <a:p>
                      <a:pPr algn="ctr"/>
                      <a:r>
                        <a:rPr lang="en-AU" sz="1000" dirty="0" smtClean="0"/>
                        <a:t>40</a:t>
                      </a:r>
                      <a:endParaRPr lang="en-AU" sz="1000" dirty="0"/>
                    </a:p>
                  </a:txBody>
                  <a:tcPr>
                    <a:solidFill>
                      <a:schemeClr val="accent6">
                        <a:lumMod val="60000"/>
                        <a:lumOff val="40000"/>
                      </a:schemeClr>
                    </a:solidFill>
                  </a:tcPr>
                </a:tc>
                <a:tc>
                  <a:txBody>
                    <a:bodyPr/>
                    <a:lstStyle/>
                    <a:p>
                      <a:pPr algn="ctr"/>
                      <a:r>
                        <a:rPr lang="en-AU" sz="1000" dirty="0" smtClean="0"/>
                        <a:t>60</a:t>
                      </a:r>
                      <a:endParaRPr lang="en-AU" sz="1000" dirty="0"/>
                    </a:p>
                  </a:txBody>
                  <a:tcPr>
                    <a:solidFill>
                      <a:schemeClr val="accent6">
                        <a:lumMod val="60000"/>
                        <a:lumOff val="40000"/>
                      </a:schemeClr>
                    </a:solidFill>
                  </a:tcPr>
                </a:tc>
                <a:tc>
                  <a:txBody>
                    <a:bodyPr/>
                    <a:lstStyle/>
                    <a:p>
                      <a:pPr algn="ctr"/>
                      <a:r>
                        <a:rPr lang="en-AU" sz="1000" dirty="0" smtClean="0"/>
                        <a:t>400</a:t>
                      </a:r>
                      <a:endParaRPr lang="en-AU" sz="1000" dirty="0"/>
                    </a:p>
                  </a:txBody>
                  <a:tcPr>
                    <a:solidFill>
                      <a:schemeClr val="accent6">
                        <a:lumMod val="60000"/>
                        <a:lumOff val="40000"/>
                      </a:schemeClr>
                    </a:solidFill>
                  </a:tcPr>
                </a:tc>
                <a:tc>
                  <a:txBody>
                    <a:bodyPr/>
                    <a:lstStyle/>
                    <a:p>
                      <a:pPr algn="ctr"/>
                      <a:r>
                        <a:rPr lang="en-AU" sz="1000" dirty="0" smtClean="0"/>
                        <a:t>240</a:t>
                      </a:r>
                      <a:endParaRPr lang="en-AU" sz="1000" dirty="0"/>
                    </a:p>
                  </a:txBody>
                  <a:tcPr>
                    <a:solidFill>
                      <a:schemeClr val="accent6">
                        <a:lumMod val="60000"/>
                        <a:lumOff val="40000"/>
                      </a:schemeClr>
                    </a:solidFill>
                  </a:tcPr>
                </a:tc>
              </a:tr>
              <a:tr h="191385">
                <a:tc>
                  <a:txBody>
                    <a:bodyPr/>
                    <a:lstStyle/>
                    <a:p>
                      <a:pPr algn="ctr"/>
                      <a:endParaRPr lang="en-AU" sz="1000" dirty="0"/>
                    </a:p>
                  </a:txBody>
                  <a:tcPr>
                    <a:solidFill>
                      <a:schemeClr val="accent6">
                        <a:lumMod val="40000"/>
                        <a:lumOff val="60000"/>
                      </a:schemeClr>
                    </a:solidFill>
                  </a:tcPr>
                </a:tc>
                <a:tc>
                  <a:txBody>
                    <a:bodyPr/>
                    <a:lstStyle/>
                    <a:p>
                      <a:pPr algn="ctr"/>
                      <a:endParaRPr lang="en-AU" sz="1000" dirty="0"/>
                    </a:p>
                  </a:txBody>
                  <a:tcPr>
                    <a:solidFill>
                      <a:schemeClr val="accent6">
                        <a:lumMod val="40000"/>
                        <a:lumOff val="60000"/>
                      </a:schemeClr>
                    </a:solidFill>
                  </a:tcPr>
                </a:tc>
                <a:tc>
                  <a:txBody>
                    <a:bodyPr/>
                    <a:lstStyle/>
                    <a:p>
                      <a:pPr algn="ctr"/>
                      <a:endParaRPr lang="en-AU" sz="1000" dirty="0"/>
                    </a:p>
                  </a:txBody>
                  <a:tcPr>
                    <a:solidFill>
                      <a:schemeClr val="accent6">
                        <a:lumMod val="40000"/>
                        <a:lumOff val="60000"/>
                      </a:schemeClr>
                    </a:solidFill>
                  </a:tcPr>
                </a:tc>
                <a:tc>
                  <a:txBody>
                    <a:bodyPr/>
                    <a:lstStyle/>
                    <a:p>
                      <a:pPr algn="ctr"/>
                      <a:endParaRPr lang="en-AU" sz="1000" dirty="0"/>
                    </a:p>
                  </a:txBody>
                  <a:tcPr>
                    <a:solidFill>
                      <a:schemeClr val="accent6">
                        <a:lumMod val="40000"/>
                        <a:lumOff val="60000"/>
                      </a:schemeClr>
                    </a:solidFill>
                  </a:tcPr>
                </a:tc>
                <a:tc>
                  <a:txBody>
                    <a:bodyPr/>
                    <a:lstStyle/>
                    <a:p>
                      <a:pPr algn="ctr"/>
                      <a:endParaRPr lang="en-AU" sz="1000" dirty="0"/>
                    </a:p>
                  </a:txBody>
                  <a:tcPr>
                    <a:solidFill>
                      <a:schemeClr val="accent6">
                        <a:lumMod val="40000"/>
                        <a:lumOff val="60000"/>
                      </a:schemeClr>
                    </a:solidFill>
                  </a:tcPr>
                </a:tc>
                <a:tc>
                  <a:txBody>
                    <a:bodyPr/>
                    <a:lstStyle/>
                    <a:p>
                      <a:pPr algn="ctr"/>
                      <a:endParaRPr lang="en-AU" sz="1000" dirty="0"/>
                    </a:p>
                  </a:txBody>
                  <a:tcPr>
                    <a:solidFill>
                      <a:schemeClr val="accent6">
                        <a:lumMod val="40000"/>
                        <a:lumOff val="60000"/>
                      </a:schemeClr>
                    </a:solidFill>
                  </a:tcPr>
                </a:tc>
                <a:tc>
                  <a:txBody>
                    <a:bodyPr/>
                    <a:lstStyle/>
                    <a:p>
                      <a:pPr algn="ctr"/>
                      <a:endParaRPr lang="en-AU" sz="1000" dirty="0"/>
                    </a:p>
                  </a:txBody>
                  <a:tcPr>
                    <a:solidFill>
                      <a:schemeClr val="accent6">
                        <a:lumMod val="40000"/>
                        <a:lumOff val="60000"/>
                      </a:schemeClr>
                    </a:solidFill>
                  </a:tcPr>
                </a:tc>
                <a:tc>
                  <a:txBody>
                    <a:bodyPr/>
                    <a:lstStyle/>
                    <a:p>
                      <a:pPr algn="ctr"/>
                      <a:endParaRPr lang="en-AU" sz="1000" dirty="0"/>
                    </a:p>
                  </a:txBody>
                  <a:tcPr>
                    <a:solidFill>
                      <a:schemeClr val="accent6">
                        <a:lumMod val="40000"/>
                        <a:lumOff val="60000"/>
                      </a:schemeClr>
                    </a:solidFill>
                  </a:tcPr>
                </a:tc>
                <a:tc>
                  <a:txBody>
                    <a:bodyPr/>
                    <a:lstStyle/>
                    <a:p>
                      <a:pPr algn="ctr"/>
                      <a:r>
                        <a:rPr lang="en-AU" sz="1000" b="1" dirty="0" smtClean="0"/>
                        <a:t>1296</a:t>
                      </a:r>
                      <a:endParaRPr lang="en-AU" sz="1000" b="1" dirty="0"/>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20743021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533400" y="1164347"/>
            <a:ext cx="3929418" cy="4467200"/>
          </a:xfrm>
        </p:spPr>
        <p:txBody>
          <a:bodyPr>
            <a:normAutofit/>
          </a:bodyPr>
          <a:lstStyle/>
          <a:p>
            <a:pPr marL="285750" indent="-285750">
              <a:buFont typeface="Arial" pitchFamily="34" charset="0"/>
              <a:buChar char="•"/>
            </a:pPr>
            <a:r>
              <a:rPr lang="en-AU" sz="1600" dirty="0" smtClean="0"/>
              <a:t>Comparable in size and strength to the recent Nova discovery.</a:t>
            </a:r>
          </a:p>
          <a:p>
            <a:endParaRPr lang="en-AU" sz="1600" dirty="0" smtClean="0"/>
          </a:p>
          <a:p>
            <a:pPr marL="285750" indent="-285750">
              <a:buFont typeface="Arial" pitchFamily="34" charset="0"/>
              <a:buChar char="•"/>
            </a:pPr>
            <a:r>
              <a:rPr lang="en-AU" sz="1600" dirty="0" smtClean="0"/>
              <a:t>Western extensions may greatly increase the size at Quaggy  - Norilsk is  the same age ie Permo Triassic</a:t>
            </a:r>
          </a:p>
          <a:p>
            <a:endParaRPr lang="en-AU" sz="1600" dirty="0" smtClean="0"/>
          </a:p>
          <a:p>
            <a:pPr marL="285750" indent="-285750">
              <a:buFont typeface="Arial" pitchFamily="34" charset="0"/>
              <a:buChar char="•"/>
            </a:pPr>
            <a:r>
              <a:rPr lang="en-AU" sz="1600" dirty="0" smtClean="0"/>
              <a:t>Glencoe offers further potential nearby.</a:t>
            </a:r>
            <a:endParaRPr lang="en-AU" sz="1600" dirty="0"/>
          </a:p>
        </p:txBody>
      </p:sp>
      <p:pic>
        <p:nvPicPr>
          <p:cNvPr id="6" name="Content Placeholder 5" descr="Quaggy Nova comparison.jpg"/>
          <p:cNvPicPr>
            <a:picLocks noGrp="1" noChangeAspect="1"/>
          </p:cNvPicPr>
          <p:nvPr>
            <p:ph sz="quarter" idx="1"/>
          </p:nvPr>
        </p:nvPicPr>
        <p:blipFill>
          <a:blip r:embed="rId2" cstate="print"/>
          <a:stretch>
            <a:fillRect/>
          </a:stretch>
        </p:blipFill>
        <p:spPr>
          <a:xfrm>
            <a:off x="4572000" y="1140036"/>
            <a:ext cx="4032448" cy="5218463"/>
          </a:xfrm>
        </p:spPr>
      </p:pic>
      <p:sp>
        <p:nvSpPr>
          <p:cNvPr id="7"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dirty="0">
                <a:solidFill>
                  <a:prstClr val="black"/>
                </a:solidFill>
              </a:rPr>
              <a:t>Quaggy </a:t>
            </a:r>
            <a:r>
              <a:rPr lang="en-AU" dirty="0" smtClean="0">
                <a:solidFill>
                  <a:prstClr val="black"/>
                </a:solidFill>
              </a:rPr>
              <a:t>– Potential Nova Style </a:t>
            </a:r>
            <a:r>
              <a:rPr lang="en-AU" dirty="0">
                <a:solidFill>
                  <a:prstClr val="black"/>
                </a:solidFill>
              </a:rPr>
              <a:t>T</a:t>
            </a:r>
            <a:r>
              <a:rPr lang="en-AU" dirty="0" smtClean="0">
                <a:solidFill>
                  <a:prstClr val="black"/>
                </a:solidFill>
              </a:rPr>
              <a:t>arget</a:t>
            </a:r>
            <a:endParaRPr lang="en-AU" dirty="0">
              <a:solidFill>
                <a:prstClr val="black"/>
              </a:solidFill>
            </a:endParaRPr>
          </a:p>
        </p:txBody>
      </p:sp>
      <p:pic>
        <p:nvPicPr>
          <p:cNvPr id="1026" name="Picture 2" descr="Chart forSirius Resources NL (SIR.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01" y="3944202"/>
            <a:ext cx="4445099" cy="2639277"/>
          </a:xfrm>
          <a:prstGeom prst="rect">
            <a:avLst/>
          </a:prstGeom>
          <a:noFill/>
          <a:extLst>
            <a:ext uri="{909E8E84-426E-40dd-AFC4-6F175D3DCCD1}">
              <a14:hiddenFill xmlns:a14="http://schemas.microsoft.com/office/drawing/2010/main">
                <a:solidFill>
                  <a:srgbClr val="FFFFFF"/>
                </a:solidFill>
              </a14:hiddenFill>
            </a:ext>
          </a:extLst>
        </p:spPr>
      </p:pic>
      <p:sp>
        <p:nvSpPr>
          <p:cNvPr id="4" name="Line Callout 1 3"/>
          <p:cNvSpPr/>
          <p:nvPr/>
        </p:nvSpPr>
        <p:spPr>
          <a:xfrm>
            <a:off x="395784" y="4394579"/>
            <a:ext cx="1201003" cy="732783"/>
          </a:xfrm>
          <a:prstGeom prst="borderCallout1">
            <a:avLst>
              <a:gd name="adj1" fmla="val 52927"/>
              <a:gd name="adj2" fmla="val 99916"/>
              <a:gd name="adj3" fmla="val 157199"/>
              <a:gd name="adj4" fmla="val 13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600" dirty="0" smtClean="0">
                <a:solidFill>
                  <a:prstClr val="white"/>
                </a:solidFill>
              </a:rPr>
              <a:t>Nova discovery </a:t>
            </a:r>
            <a:endParaRPr lang="en-AU" sz="1600" dirty="0">
              <a:solidFill>
                <a:prstClr val="white"/>
              </a:solidFill>
            </a:endParaRPr>
          </a:p>
        </p:txBody>
      </p:sp>
    </p:spTree>
    <p:extLst>
      <p:ext uri="{BB962C8B-B14F-4D97-AF65-F5344CB8AC3E}">
        <p14:creationId xmlns:p14="http://schemas.microsoft.com/office/powerpoint/2010/main" val="10902708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sz="2000" dirty="0" smtClean="0"/>
              <a:t>Accomplished Management</a:t>
            </a:r>
            <a:endParaRPr lang="en-AU" sz="2000" dirty="0"/>
          </a:p>
        </p:txBody>
      </p:sp>
      <p:sp>
        <p:nvSpPr>
          <p:cNvPr id="4" name="TextBox 4"/>
          <p:cNvSpPr txBox="1">
            <a:spLocks noChangeArrowheads="1"/>
          </p:cNvSpPr>
          <p:nvPr/>
        </p:nvSpPr>
        <p:spPr bwMode="auto">
          <a:xfrm>
            <a:off x="242889" y="881764"/>
            <a:ext cx="8901111" cy="287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7272" tIns="43637" rIns="87272" bIns="43637">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ts val="572"/>
              </a:spcBef>
              <a:defRPr/>
            </a:pPr>
            <a:r>
              <a:rPr lang="en-AU" sz="1600" b="1" dirty="0" smtClean="0">
                <a:latin typeface="+mn-lt"/>
              </a:rPr>
              <a:t>Directors</a:t>
            </a:r>
          </a:p>
          <a:p>
            <a:pPr marL="272726" indent="-272726" eaLnBrk="1" hangingPunct="1">
              <a:buFont typeface="Arial" pitchFamily="34" charset="0"/>
              <a:buChar char="•"/>
              <a:defRPr/>
            </a:pPr>
            <a:r>
              <a:rPr lang="en-AU" sz="1600" dirty="0" smtClean="0">
                <a:latin typeface="+mn-lt"/>
              </a:rPr>
              <a:t>Nick Mather: instrumental in $4.8 billion shareholder growth, 6 takeovers</a:t>
            </a:r>
          </a:p>
          <a:p>
            <a:pPr marL="272726" indent="-272726" eaLnBrk="1" hangingPunct="1">
              <a:buFont typeface="Arial" pitchFamily="34" charset="0"/>
              <a:buChar char="•"/>
              <a:defRPr/>
            </a:pPr>
            <a:r>
              <a:rPr lang="en-AU" sz="1600" dirty="0" smtClean="0">
                <a:latin typeface="+mn-lt"/>
              </a:rPr>
              <a:t>Vincent Mascolo: developed $600 million of major infrastructure projects on time and budget </a:t>
            </a:r>
          </a:p>
          <a:p>
            <a:pPr marL="272726" indent="-272726" eaLnBrk="1" hangingPunct="1">
              <a:buFont typeface="Arial" pitchFamily="34" charset="0"/>
              <a:buChar char="•"/>
              <a:defRPr/>
            </a:pPr>
            <a:r>
              <a:rPr lang="en-AU" sz="1600" dirty="0" smtClean="0">
                <a:latin typeface="+mn-lt"/>
              </a:rPr>
              <a:t>Stuart Crow: track record in corporate finance, extensive knowledge of capital markets, fund raising IPOs and investor relations  in Australia, Asia, London and Canada. </a:t>
            </a:r>
          </a:p>
          <a:p>
            <a:pPr eaLnBrk="1" hangingPunct="1">
              <a:spcBef>
                <a:spcPts val="572"/>
              </a:spcBef>
              <a:defRPr/>
            </a:pPr>
            <a:r>
              <a:rPr lang="en-AU" sz="1600" b="1" dirty="0" smtClean="0">
                <a:latin typeface="+mn-lt"/>
              </a:rPr>
              <a:t>Management</a:t>
            </a:r>
          </a:p>
          <a:p>
            <a:pPr marL="272726" indent="-272726" eaLnBrk="1" hangingPunct="1">
              <a:buFont typeface="Arial" pitchFamily="34" charset="0"/>
              <a:buChar char="•"/>
              <a:defRPr/>
            </a:pPr>
            <a:r>
              <a:rPr lang="en-AU" sz="1600" dirty="0" smtClean="0">
                <a:latin typeface="+mn-lt"/>
              </a:rPr>
              <a:t>Barry Stoffell (Chief Geologist - Africa): Formerly 1 of 5 New Opportunity Generators for Rio Tinto, experience in Africa and the Middle East</a:t>
            </a:r>
          </a:p>
          <a:p>
            <a:pPr marL="272726" indent="-272726" eaLnBrk="1" hangingPunct="1">
              <a:buFont typeface="Arial" pitchFamily="34" charset="0"/>
              <a:buChar char="•"/>
              <a:defRPr/>
            </a:pPr>
            <a:r>
              <a:rPr lang="en-AU" sz="1600" dirty="0" smtClean="0">
                <a:latin typeface="+mn-lt"/>
              </a:rPr>
              <a:t>Amanda Geard (Business Development / Geologist): Formerly New Opportunity Generation and Management with Rio Tinto, experience in the Pilbara, Africa and the Middle East </a:t>
            </a:r>
          </a:p>
          <a:p>
            <a:pPr marL="272726" indent="-272726" eaLnBrk="1" hangingPunct="1">
              <a:buFont typeface="Arial" pitchFamily="34" charset="0"/>
              <a:buChar char="•"/>
              <a:defRPr/>
            </a:pPr>
            <a:endParaRPr lang="en-AU" sz="1600" dirty="0" smtClean="0">
              <a:latin typeface="+mn-lt"/>
            </a:endParaRPr>
          </a:p>
        </p:txBody>
      </p:sp>
      <p:sp>
        <p:nvSpPr>
          <p:cNvPr id="7" name="TextBox 6"/>
          <p:cNvSpPr txBox="1"/>
          <p:nvPr/>
        </p:nvSpPr>
        <p:spPr>
          <a:xfrm>
            <a:off x="872730" y="6321339"/>
            <a:ext cx="7133583" cy="307777"/>
          </a:xfrm>
          <a:prstGeom prst="rect">
            <a:avLst/>
          </a:prstGeom>
          <a:noFill/>
        </p:spPr>
        <p:txBody>
          <a:bodyPr wrap="square" rtlCol="0">
            <a:spAutoFit/>
          </a:bodyPr>
          <a:lstStyle/>
          <a:p>
            <a:pPr algn="ctr"/>
            <a:r>
              <a:rPr lang="en-AU" sz="1400" b="1" dirty="0" smtClean="0">
                <a:solidFill>
                  <a:schemeClr val="bg1"/>
                </a:solidFill>
              </a:rPr>
              <a:t>July 2013 - Bridge to Mayumba Port, two spans left to complete the main structure</a:t>
            </a:r>
            <a:endParaRPr lang="en-AU" sz="1400" b="1" dirty="0">
              <a:solidFill>
                <a:schemeClr val="bg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9" y="4756778"/>
            <a:ext cx="8632825"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62" y="6289489"/>
            <a:ext cx="752316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4755" y="3547247"/>
            <a:ext cx="976306" cy="112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71400" y="3543221"/>
            <a:ext cx="936242" cy="112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5362" y="3543221"/>
            <a:ext cx="829164" cy="112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descr="C:\Users\Laptop\Documents\AA_DGR_Global\Administration\Photos_JPEGs\B_Stoffell_Photo.jpg"/>
          <p:cNvPicPr/>
          <p:nvPr/>
        </p:nvPicPr>
        <p:blipFill rotWithShape="1">
          <a:blip r:embed="rId8" cstate="print">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l="23827" t="9791" r="37556" b="61330"/>
          <a:stretch/>
        </p:blipFill>
        <p:spPr bwMode="auto">
          <a:xfrm>
            <a:off x="5337402" y="3539195"/>
            <a:ext cx="1036746" cy="1131076"/>
          </a:xfrm>
          <a:prstGeom prst="rect">
            <a:avLst/>
          </a:prstGeom>
          <a:ln w="3175"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1" name="Picture 10" descr="C:\Users\Laptop\Documents\AA_DGR_Global\Administration\Photos_JPEGs\Amanda.jpg"/>
          <p:cNvPicPr/>
          <p:nvPr/>
        </p:nvPicPr>
        <p:blipFill rotWithShape="1">
          <a:blip r:embed="rId10" cstate="print">
            <a:extLst>
              <a:ext uri="{28A0092B-C50C-407E-A947-70E740481C1C}">
                <a14:useLocalDpi xmlns:a14="http://schemas.microsoft.com/office/drawing/2010/main" val="0"/>
              </a:ext>
            </a:extLst>
          </a:blip>
          <a:srcRect l="54322" t="22356" r="30224" b="10558"/>
          <a:stretch/>
        </p:blipFill>
        <p:spPr bwMode="auto">
          <a:xfrm>
            <a:off x="6727699" y="3539195"/>
            <a:ext cx="1091765" cy="1127051"/>
          </a:xfrm>
          <a:prstGeom prst="rect">
            <a:avLst/>
          </a:prstGeom>
          <a:ln w="3175"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294304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0683" y="978195"/>
            <a:ext cx="6889847" cy="5337623"/>
            <a:chOff x="1426029" y="0"/>
            <a:chExt cx="7394443" cy="6868886"/>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22" y="0"/>
              <a:ext cx="5937956" cy="6858000"/>
            </a:xfrm>
            <a:prstGeom prst="rect">
              <a:avLst/>
            </a:prstGeom>
          </p:spPr>
        </p:pic>
        <p:sp>
          <p:nvSpPr>
            <p:cNvPr id="6" name="Rectangle 5"/>
            <p:cNvSpPr/>
            <p:nvPr/>
          </p:nvSpPr>
          <p:spPr>
            <a:xfrm>
              <a:off x="2627784" y="0"/>
              <a:ext cx="3240360"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 name="Rectangle 6"/>
            <p:cNvSpPr/>
            <p:nvPr/>
          </p:nvSpPr>
          <p:spPr>
            <a:xfrm>
              <a:off x="6012160" y="6188868"/>
              <a:ext cx="2808312" cy="669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8" name="Freeform 7"/>
            <p:cNvSpPr/>
            <p:nvPr/>
          </p:nvSpPr>
          <p:spPr>
            <a:xfrm>
              <a:off x="1426029" y="5736771"/>
              <a:ext cx="1850571" cy="1132115"/>
            </a:xfrm>
            <a:custGeom>
              <a:avLst/>
              <a:gdLst>
                <a:gd name="connsiteX0" fmla="*/ 0 w 1850571"/>
                <a:gd name="connsiteY0" fmla="*/ 0 h 1132115"/>
                <a:gd name="connsiteX1" fmla="*/ 1066800 w 1850571"/>
                <a:gd name="connsiteY1" fmla="*/ 43543 h 1132115"/>
                <a:gd name="connsiteX2" fmla="*/ 1850571 w 1850571"/>
                <a:gd name="connsiteY2" fmla="*/ 838200 h 1132115"/>
                <a:gd name="connsiteX3" fmla="*/ 1480457 w 1850571"/>
                <a:gd name="connsiteY3" fmla="*/ 1055915 h 1132115"/>
                <a:gd name="connsiteX4" fmla="*/ 1306285 w 1850571"/>
                <a:gd name="connsiteY4" fmla="*/ 1077686 h 1132115"/>
                <a:gd name="connsiteX5" fmla="*/ 1175657 w 1850571"/>
                <a:gd name="connsiteY5" fmla="*/ 1110343 h 1132115"/>
                <a:gd name="connsiteX6" fmla="*/ 108857 w 1850571"/>
                <a:gd name="connsiteY6" fmla="*/ 1132115 h 1132115"/>
                <a:gd name="connsiteX7" fmla="*/ 0 w 1850571"/>
                <a:gd name="connsiteY7" fmla="*/ 0 h 11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571" h="1132115">
                  <a:moveTo>
                    <a:pt x="0" y="0"/>
                  </a:moveTo>
                  <a:lnTo>
                    <a:pt x="1066800" y="43543"/>
                  </a:lnTo>
                  <a:lnTo>
                    <a:pt x="1850571" y="838200"/>
                  </a:lnTo>
                  <a:lnTo>
                    <a:pt x="1480457" y="1055915"/>
                  </a:lnTo>
                  <a:lnTo>
                    <a:pt x="1306285" y="1077686"/>
                  </a:lnTo>
                  <a:lnTo>
                    <a:pt x="1175657" y="1110343"/>
                  </a:lnTo>
                  <a:lnTo>
                    <a:pt x="108857" y="113211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sp>
        <p:nvSpPr>
          <p:cNvPr id="10" name="TextBox 9"/>
          <p:cNvSpPr txBox="1"/>
          <p:nvPr/>
        </p:nvSpPr>
        <p:spPr>
          <a:xfrm>
            <a:off x="482597" y="292938"/>
            <a:ext cx="4746043" cy="400110"/>
          </a:xfrm>
          <a:prstGeom prst="rect">
            <a:avLst/>
          </a:prstGeom>
          <a:noFill/>
        </p:spPr>
        <p:txBody>
          <a:bodyPr wrap="none" rtlCol="0">
            <a:spAutoFit/>
          </a:bodyPr>
          <a:lstStyle/>
          <a:p>
            <a:r>
              <a:rPr lang="en-GB" sz="2000" dirty="0" smtClean="0">
                <a:solidFill>
                  <a:prstClr val="black"/>
                </a:solidFill>
              </a:rPr>
              <a:t>A New Iron Ore Province – 100% Ownership</a:t>
            </a:r>
            <a:endParaRPr lang="en-GB" sz="2000" dirty="0">
              <a:solidFill>
                <a:prstClr val="black"/>
              </a:solidFill>
            </a:endParaRPr>
          </a:p>
        </p:txBody>
      </p:sp>
      <p:sp>
        <p:nvSpPr>
          <p:cNvPr id="11" name="Oval 10"/>
          <p:cNvSpPr/>
          <p:nvPr/>
        </p:nvSpPr>
        <p:spPr>
          <a:xfrm>
            <a:off x="2140311" y="3915338"/>
            <a:ext cx="288032" cy="216024"/>
          </a:xfrm>
          <a:prstGeom prst="ellipse">
            <a:avLst/>
          </a:prstGeom>
          <a:solidFill>
            <a:srgbClr val="FF0000">
              <a:alpha val="3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Oval 11"/>
          <p:cNvSpPr/>
          <p:nvPr/>
        </p:nvSpPr>
        <p:spPr>
          <a:xfrm>
            <a:off x="2768092" y="3926627"/>
            <a:ext cx="288032" cy="216024"/>
          </a:xfrm>
          <a:prstGeom prst="ellipse">
            <a:avLst/>
          </a:prstGeom>
          <a:solidFill>
            <a:srgbClr val="FF0000">
              <a:alpha val="3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4" name="Freeform 13"/>
          <p:cNvSpPr/>
          <p:nvPr/>
        </p:nvSpPr>
        <p:spPr>
          <a:xfrm>
            <a:off x="2070063" y="3732029"/>
            <a:ext cx="1139972" cy="573688"/>
          </a:xfrm>
          <a:custGeom>
            <a:avLst/>
            <a:gdLst>
              <a:gd name="connsiteX0" fmla="*/ 10885 w 1328057"/>
              <a:gd name="connsiteY0" fmla="*/ 272143 h 751114"/>
              <a:gd name="connsiteX1" fmla="*/ 141514 w 1328057"/>
              <a:gd name="connsiteY1" fmla="*/ 141514 h 751114"/>
              <a:gd name="connsiteX2" fmla="*/ 413657 w 1328057"/>
              <a:gd name="connsiteY2" fmla="*/ 76200 h 751114"/>
              <a:gd name="connsiteX3" fmla="*/ 576942 w 1328057"/>
              <a:gd name="connsiteY3" fmla="*/ 0 h 751114"/>
              <a:gd name="connsiteX4" fmla="*/ 783771 w 1328057"/>
              <a:gd name="connsiteY4" fmla="*/ 21772 h 751114"/>
              <a:gd name="connsiteX5" fmla="*/ 1055914 w 1328057"/>
              <a:gd name="connsiteY5" fmla="*/ 87086 h 751114"/>
              <a:gd name="connsiteX6" fmla="*/ 1230085 w 1328057"/>
              <a:gd name="connsiteY6" fmla="*/ 174172 h 751114"/>
              <a:gd name="connsiteX7" fmla="*/ 1317171 w 1328057"/>
              <a:gd name="connsiteY7" fmla="*/ 272143 h 751114"/>
              <a:gd name="connsiteX8" fmla="*/ 1328057 w 1328057"/>
              <a:gd name="connsiteY8" fmla="*/ 478972 h 751114"/>
              <a:gd name="connsiteX9" fmla="*/ 1284514 w 1328057"/>
              <a:gd name="connsiteY9" fmla="*/ 609600 h 751114"/>
              <a:gd name="connsiteX10" fmla="*/ 1110342 w 1328057"/>
              <a:gd name="connsiteY10" fmla="*/ 674914 h 751114"/>
              <a:gd name="connsiteX11" fmla="*/ 914400 w 1328057"/>
              <a:gd name="connsiteY11" fmla="*/ 751114 h 751114"/>
              <a:gd name="connsiteX12" fmla="*/ 707571 w 1328057"/>
              <a:gd name="connsiteY12" fmla="*/ 729343 h 751114"/>
              <a:gd name="connsiteX13" fmla="*/ 533400 w 1328057"/>
              <a:gd name="connsiteY13" fmla="*/ 685800 h 751114"/>
              <a:gd name="connsiteX14" fmla="*/ 326571 w 1328057"/>
              <a:gd name="connsiteY14" fmla="*/ 707572 h 751114"/>
              <a:gd name="connsiteX15" fmla="*/ 87085 w 1328057"/>
              <a:gd name="connsiteY15" fmla="*/ 674914 h 751114"/>
              <a:gd name="connsiteX16" fmla="*/ 0 w 1328057"/>
              <a:gd name="connsiteY16" fmla="*/ 522514 h 751114"/>
              <a:gd name="connsiteX17" fmla="*/ 10885 w 1328057"/>
              <a:gd name="connsiteY17" fmla="*/ 370114 h 751114"/>
              <a:gd name="connsiteX18" fmla="*/ 10885 w 1328057"/>
              <a:gd name="connsiteY18" fmla="*/ 272143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28057" h="751114">
                <a:moveTo>
                  <a:pt x="10885" y="272143"/>
                </a:moveTo>
                <a:lnTo>
                  <a:pt x="141514" y="141514"/>
                </a:lnTo>
                <a:lnTo>
                  <a:pt x="413657" y="76200"/>
                </a:lnTo>
                <a:lnTo>
                  <a:pt x="576942" y="0"/>
                </a:lnTo>
                <a:lnTo>
                  <a:pt x="783771" y="21772"/>
                </a:lnTo>
                <a:lnTo>
                  <a:pt x="1055914" y="87086"/>
                </a:lnTo>
                <a:lnTo>
                  <a:pt x="1230085" y="174172"/>
                </a:lnTo>
                <a:lnTo>
                  <a:pt x="1317171" y="272143"/>
                </a:lnTo>
                <a:lnTo>
                  <a:pt x="1328057" y="478972"/>
                </a:lnTo>
                <a:lnTo>
                  <a:pt x="1284514" y="609600"/>
                </a:lnTo>
                <a:lnTo>
                  <a:pt x="1110342" y="674914"/>
                </a:lnTo>
                <a:lnTo>
                  <a:pt x="914400" y="751114"/>
                </a:lnTo>
                <a:lnTo>
                  <a:pt x="707571" y="729343"/>
                </a:lnTo>
                <a:lnTo>
                  <a:pt x="533400" y="685800"/>
                </a:lnTo>
                <a:lnTo>
                  <a:pt x="326571" y="707572"/>
                </a:lnTo>
                <a:lnTo>
                  <a:pt x="87085" y="674914"/>
                </a:lnTo>
                <a:lnTo>
                  <a:pt x="0" y="522514"/>
                </a:lnTo>
                <a:lnTo>
                  <a:pt x="10885" y="370114"/>
                </a:lnTo>
                <a:lnTo>
                  <a:pt x="10885" y="272143"/>
                </a:lnTo>
                <a:close/>
              </a:path>
            </a:pathLst>
          </a:cu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5" name="TextBox 14"/>
          <p:cNvSpPr txBox="1"/>
          <p:nvPr/>
        </p:nvSpPr>
        <p:spPr>
          <a:xfrm>
            <a:off x="1737107" y="4486940"/>
            <a:ext cx="800540" cy="338554"/>
          </a:xfrm>
          <a:prstGeom prst="rect">
            <a:avLst/>
          </a:prstGeom>
          <a:noFill/>
        </p:spPr>
        <p:txBody>
          <a:bodyPr wrap="none" rtlCol="0">
            <a:spAutoFit/>
          </a:bodyPr>
          <a:lstStyle/>
          <a:p>
            <a:r>
              <a:rPr lang="en-GB" sz="1600" b="1" dirty="0" err="1" smtClean="0">
                <a:solidFill>
                  <a:prstClr val="black"/>
                </a:solidFill>
              </a:rPr>
              <a:t>Carajas</a:t>
            </a:r>
            <a:endParaRPr lang="en-GB" sz="1600" b="1" dirty="0">
              <a:solidFill>
                <a:prstClr val="black"/>
              </a:solidFill>
            </a:endParaRPr>
          </a:p>
        </p:txBody>
      </p:sp>
      <p:sp>
        <p:nvSpPr>
          <p:cNvPr id="16" name="TextBox 15"/>
          <p:cNvSpPr txBox="1"/>
          <p:nvPr/>
        </p:nvSpPr>
        <p:spPr>
          <a:xfrm>
            <a:off x="2537647" y="3304223"/>
            <a:ext cx="748923" cy="338554"/>
          </a:xfrm>
          <a:prstGeom prst="rect">
            <a:avLst/>
          </a:prstGeom>
          <a:noFill/>
        </p:spPr>
        <p:txBody>
          <a:bodyPr wrap="none" rtlCol="0">
            <a:spAutoFit/>
          </a:bodyPr>
          <a:lstStyle/>
          <a:p>
            <a:r>
              <a:rPr lang="en-GB" sz="1600" b="1" dirty="0" smtClean="0">
                <a:solidFill>
                  <a:prstClr val="black"/>
                </a:solidFill>
              </a:rPr>
              <a:t>Gabon</a:t>
            </a:r>
            <a:endParaRPr lang="en-GB" sz="1600" b="1" dirty="0">
              <a:solidFill>
                <a:prstClr val="black"/>
              </a:solidFill>
            </a:endParaRPr>
          </a:p>
        </p:txBody>
      </p:sp>
      <p:cxnSp>
        <p:nvCxnSpPr>
          <p:cNvPr id="20" name="Straight Connector 19"/>
          <p:cNvCxnSpPr/>
          <p:nvPr/>
        </p:nvCxnSpPr>
        <p:spPr>
          <a:xfrm>
            <a:off x="2284327" y="4142651"/>
            <a:ext cx="0" cy="344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905241" y="3544368"/>
            <a:ext cx="1" cy="3822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3657" y="6217567"/>
            <a:ext cx="5852756" cy="307777"/>
          </a:xfrm>
          <a:prstGeom prst="rect">
            <a:avLst/>
          </a:prstGeom>
          <a:solidFill>
            <a:schemeClr val="bg1">
              <a:alpha val="73000"/>
            </a:schemeClr>
          </a:solidFill>
          <a:ln>
            <a:solidFill>
              <a:schemeClr val="tx1"/>
            </a:solidFill>
          </a:ln>
        </p:spPr>
        <p:txBody>
          <a:bodyPr wrap="none" rtlCol="0">
            <a:spAutoFit/>
          </a:bodyPr>
          <a:lstStyle/>
          <a:p>
            <a:r>
              <a:rPr lang="en-GB" sz="1400" b="1" dirty="0" err="1" smtClean="0">
                <a:solidFill>
                  <a:prstClr val="black"/>
                </a:solidFill>
              </a:rPr>
              <a:t>Carajas</a:t>
            </a:r>
            <a:r>
              <a:rPr lang="en-GB" sz="1400" b="1" dirty="0" smtClean="0">
                <a:solidFill>
                  <a:prstClr val="black"/>
                </a:solidFill>
              </a:rPr>
              <a:t> and West/Central Africa share similar geologic/climatic environment</a:t>
            </a:r>
            <a:endParaRPr lang="en-GB" sz="1400" dirty="0">
              <a:solidFill>
                <a:prstClr val="black"/>
              </a:solidFill>
            </a:endParaRPr>
          </a:p>
        </p:txBody>
      </p:sp>
      <p:sp>
        <p:nvSpPr>
          <p:cNvPr id="27" name="TextBox 26"/>
          <p:cNvSpPr txBox="1"/>
          <p:nvPr/>
        </p:nvSpPr>
        <p:spPr>
          <a:xfrm>
            <a:off x="5436096" y="6525344"/>
            <a:ext cx="3613938" cy="276999"/>
          </a:xfrm>
          <a:prstGeom prst="rect">
            <a:avLst/>
          </a:prstGeom>
          <a:noFill/>
        </p:spPr>
        <p:txBody>
          <a:bodyPr wrap="none" rtlCol="0">
            <a:spAutoFit/>
          </a:bodyPr>
          <a:lstStyle/>
          <a:p>
            <a:r>
              <a:rPr lang="en-GB" sz="1200" i="1" dirty="0" smtClean="0">
                <a:solidFill>
                  <a:prstClr val="black"/>
                </a:solidFill>
              </a:rPr>
              <a:t>Source: University of Texas Institute of Geophysics UTIG</a:t>
            </a:r>
            <a:endParaRPr lang="en-GB" sz="1200" i="1" dirty="0">
              <a:solidFill>
                <a:prstClr val="black"/>
              </a:solidFill>
            </a:endParaRPr>
          </a:p>
        </p:txBody>
      </p:sp>
      <p:sp>
        <p:nvSpPr>
          <p:cNvPr id="2" name="TextBox 1"/>
          <p:cNvSpPr txBox="1"/>
          <p:nvPr/>
        </p:nvSpPr>
        <p:spPr>
          <a:xfrm>
            <a:off x="5784112" y="1191377"/>
            <a:ext cx="3265922" cy="4832092"/>
          </a:xfrm>
          <a:prstGeom prst="rect">
            <a:avLst/>
          </a:prstGeom>
          <a:noFill/>
        </p:spPr>
        <p:txBody>
          <a:bodyPr wrap="square" rtlCol="0">
            <a:spAutoFit/>
          </a:bodyPr>
          <a:lstStyle/>
          <a:p>
            <a:endParaRPr lang="en-AU" sz="1400" dirty="0" smtClean="0"/>
          </a:p>
          <a:p>
            <a:r>
              <a:rPr lang="en-GB" sz="1400" b="1" dirty="0" smtClean="0">
                <a:solidFill>
                  <a:prstClr val="black"/>
                </a:solidFill>
              </a:rPr>
              <a:t>PANGEA - </a:t>
            </a:r>
            <a:r>
              <a:rPr lang="en-AU" sz="1400" dirty="0"/>
              <a:t>Pre continental plate break </a:t>
            </a:r>
            <a:r>
              <a:rPr lang="en-AU" sz="1400" dirty="0" smtClean="0"/>
              <a:t>up</a:t>
            </a:r>
            <a:endParaRPr lang="en-GB" sz="1400" dirty="0">
              <a:solidFill>
                <a:prstClr val="black"/>
              </a:solidFill>
            </a:endParaRPr>
          </a:p>
          <a:p>
            <a:pPr marL="285750" indent="-285750">
              <a:buFont typeface="Arial" pitchFamily="34" charset="0"/>
              <a:buChar char="•"/>
            </a:pPr>
            <a:r>
              <a:rPr lang="en-GB" sz="1400" dirty="0" smtClean="0">
                <a:solidFill>
                  <a:prstClr val="black"/>
                </a:solidFill>
              </a:rPr>
              <a:t>Arrangement </a:t>
            </a:r>
            <a:r>
              <a:rPr lang="en-GB" sz="1400" dirty="0">
                <a:solidFill>
                  <a:prstClr val="black"/>
                </a:solidFill>
              </a:rPr>
              <a:t>of the continents in the late Triassic (200Ma</a:t>
            </a:r>
            <a:r>
              <a:rPr lang="en-GB" sz="1400" dirty="0" smtClean="0">
                <a:solidFill>
                  <a:prstClr val="black"/>
                </a:solidFill>
              </a:rPr>
              <a:t>)</a:t>
            </a:r>
            <a:endParaRPr lang="en-AU" sz="1400" dirty="0"/>
          </a:p>
          <a:p>
            <a:pPr marL="285750" indent="-285750">
              <a:buFont typeface="Arial" pitchFamily="34" charset="0"/>
              <a:buChar char="•"/>
            </a:pPr>
            <a:r>
              <a:rPr lang="en-AU" sz="1400" dirty="0" smtClean="0"/>
              <a:t>Brazilian structure was the other half</a:t>
            </a:r>
          </a:p>
          <a:p>
            <a:pPr marL="285750" indent="-285750">
              <a:buFont typeface="Arial" pitchFamily="34" charset="0"/>
              <a:buChar char="•"/>
            </a:pPr>
            <a:r>
              <a:rPr lang="en-AU" sz="1400" dirty="0" smtClean="0"/>
              <a:t>Tropical environment leaches and enriches the Iron rich sediments and removes impurities</a:t>
            </a:r>
          </a:p>
          <a:p>
            <a:endParaRPr lang="en-AU" sz="1400" dirty="0" smtClean="0"/>
          </a:p>
          <a:p>
            <a:r>
              <a:rPr lang="en-AU" sz="1400" b="1" dirty="0" smtClean="0"/>
              <a:t>West African Nations</a:t>
            </a:r>
          </a:p>
          <a:p>
            <a:pPr marL="285750" indent="-285750">
              <a:buFont typeface="Arial" pitchFamily="34" charset="0"/>
              <a:buChar char="•"/>
            </a:pPr>
            <a:r>
              <a:rPr lang="en-AU" sz="1400" dirty="0" smtClean="0"/>
              <a:t>Infrastructure development focus will open resource development</a:t>
            </a:r>
          </a:p>
          <a:p>
            <a:pPr marL="285750" indent="-285750">
              <a:buFont typeface="Arial" pitchFamily="34" charset="0"/>
              <a:buChar char="•"/>
            </a:pPr>
            <a:r>
              <a:rPr lang="en-AU" sz="1400" dirty="0" smtClean="0"/>
              <a:t>Iron ore market capitalisation of juniors is &lt; 2% of the Pilbara</a:t>
            </a:r>
            <a:endParaRPr lang="en-AU" sz="1400" dirty="0"/>
          </a:p>
          <a:p>
            <a:endParaRPr lang="en-AU" sz="1400" dirty="0" smtClean="0"/>
          </a:p>
          <a:p>
            <a:endParaRPr lang="en-AU" sz="1400" dirty="0"/>
          </a:p>
          <a:p>
            <a:endParaRPr lang="en-AU" sz="1400" dirty="0" smtClean="0"/>
          </a:p>
          <a:p>
            <a:endParaRPr lang="en-AU" sz="1400" dirty="0"/>
          </a:p>
          <a:p>
            <a:endParaRPr lang="en-AU" sz="1400" dirty="0" smtClean="0"/>
          </a:p>
          <a:p>
            <a:endParaRPr lang="en-AU" sz="1400" dirty="0"/>
          </a:p>
          <a:p>
            <a:endParaRPr lang="en-AU" sz="1400" dirty="0" smtClean="0"/>
          </a:p>
          <a:p>
            <a:endParaRPr lang="en-AU" sz="1400" dirty="0"/>
          </a:p>
        </p:txBody>
      </p:sp>
    </p:spTree>
    <p:extLst>
      <p:ext uri="{BB962C8B-B14F-4D97-AF65-F5344CB8AC3E}">
        <p14:creationId xmlns:p14="http://schemas.microsoft.com/office/powerpoint/2010/main" val="1984325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3"/>
          <p:cNvSpPr txBox="1">
            <a:spLocks noChangeArrowheads="1"/>
          </p:cNvSpPr>
          <p:nvPr/>
        </p:nvSpPr>
        <p:spPr bwMode="auto">
          <a:xfrm>
            <a:off x="0" y="25401"/>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sz="2000" dirty="0" smtClean="0"/>
              <a:t>Corporate Overview – 100% ownership</a:t>
            </a:r>
            <a:endParaRPr lang="en-AU" sz="2000" dirty="0"/>
          </a:p>
        </p:txBody>
      </p:sp>
      <p:sp>
        <p:nvSpPr>
          <p:cNvPr id="4" name="TextBox 4"/>
          <p:cNvSpPr txBox="1">
            <a:spLocks noChangeArrowheads="1"/>
          </p:cNvSpPr>
          <p:nvPr/>
        </p:nvSpPr>
        <p:spPr bwMode="auto">
          <a:xfrm>
            <a:off x="242889" y="821840"/>
            <a:ext cx="8901111" cy="33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7272" tIns="43637" rIns="87272" bIns="43637">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ts val="600"/>
              </a:spcBef>
              <a:defRPr/>
            </a:pPr>
            <a:r>
              <a:rPr lang="en-AU" sz="1600" b="1" dirty="0" smtClean="0">
                <a:latin typeface="+mn-lt"/>
              </a:rPr>
              <a:t>	</a:t>
            </a:r>
          </a:p>
        </p:txBody>
      </p:sp>
      <p:graphicFrame>
        <p:nvGraphicFramePr>
          <p:cNvPr id="65" name="Table 64"/>
          <p:cNvGraphicFramePr>
            <a:graphicFrameLocks noGrp="1"/>
          </p:cNvGraphicFramePr>
          <p:nvPr>
            <p:extLst>
              <p:ext uri="{D42A27DB-BD31-4B8C-83A1-F6EECF244321}">
                <p14:modId xmlns:p14="http://schemas.microsoft.com/office/powerpoint/2010/main" val="1374151485"/>
              </p:ext>
            </p:extLst>
          </p:nvPr>
        </p:nvGraphicFramePr>
        <p:xfrm>
          <a:off x="242889" y="2321438"/>
          <a:ext cx="3350916" cy="1557148"/>
        </p:xfrm>
        <a:graphic>
          <a:graphicData uri="http://schemas.openxmlformats.org/drawingml/2006/table">
            <a:tbl>
              <a:tblPr firstRow="1" bandRow="1">
                <a:tableStyleId>{5C22544A-7EE6-4342-B048-85BDC9FD1C3A}</a:tableStyleId>
              </a:tblPr>
              <a:tblGrid>
                <a:gridCol w="1713502"/>
                <a:gridCol w="1637414"/>
              </a:tblGrid>
              <a:tr h="370840">
                <a:tc gridSpan="2">
                  <a:txBody>
                    <a:bodyPr/>
                    <a:lstStyle/>
                    <a:p>
                      <a:pPr algn="ctr"/>
                      <a:r>
                        <a:rPr lang="en-AU" dirty="0" smtClean="0"/>
                        <a:t>Major Shareholders</a:t>
                      </a:r>
                      <a:endParaRPr lang="en-AU" dirty="0"/>
                    </a:p>
                  </a:txBody>
                  <a:tcPr>
                    <a:solidFill>
                      <a:srgbClr val="C00000"/>
                    </a:solidFill>
                  </a:tcPr>
                </a:tc>
                <a:tc hMerge="1">
                  <a:txBody>
                    <a:bodyPr/>
                    <a:lstStyle/>
                    <a:p>
                      <a:endParaRPr lang="en-AU" dirty="0"/>
                    </a:p>
                  </a:txBody>
                  <a:tcPr/>
                </a:tc>
              </a:tr>
              <a:tr h="302531">
                <a:tc>
                  <a:txBody>
                    <a:bodyPr/>
                    <a:lstStyle/>
                    <a:p>
                      <a:r>
                        <a:rPr lang="en-AU" sz="1200" dirty="0" smtClean="0"/>
                        <a:t>DGR Global Limited</a:t>
                      </a:r>
                      <a:endParaRPr lang="en-AU" sz="1200" dirty="0"/>
                    </a:p>
                  </a:txBody>
                  <a:tcPr>
                    <a:solidFill>
                      <a:schemeClr val="accent6">
                        <a:lumMod val="40000"/>
                        <a:lumOff val="60000"/>
                      </a:schemeClr>
                    </a:solidFill>
                  </a:tcPr>
                </a:tc>
                <a:tc>
                  <a:txBody>
                    <a:bodyPr/>
                    <a:lstStyle/>
                    <a:p>
                      <a:r>
                        <a:rPr lang="en-AU" sz="1200" dirty="0" smtClean="0"/>
                        <a:t>46%</a:t>
                      </a:r>
                      <a:endParaRPr lang="en-AU" sz="1200" dirty="0"/>
                    </a:p>
                  </a:txBody>
                  <a:tcPr>
                    <a:solidFill>
                      <a:schemeClr val="accent6">
                        <a:lumMod val="40000"/>
                        <a:lumOff val="60000"/>
                      </a:schemeClr>
                    </a:solidFill>
                  </a:tcPr>
                </a:tc>
              </a:tr>
              <a:tr h="316708">
                <a:tc>
                  <a:txBody>
                    <a:bodyPr/>
                    <a:lstStyle/>
                    <a:p>
                      <a:r>
                        <a:rPr lang="en-AU" sz="1200" dirty="0" smtClean="0"/>
                        <a:t>Board &amp; Management</a:t>
                      </a:r>
                      <a:endParaRPr lang="en-AU" sz="1200" dirty="0"/>
                    </a:p>
                  </a:txBody>
                  <a:tcPr>
                    <a:solidFill>
                      <a:schemeClr val="accent6">
                        <a:lumMod val="60000"/>
                        <a:lumOff val="40000"/>
                      </a:schemeClr>
                    </a:solidFill>
                  </a:tcPr>
                </a:tc>
                <a:tc>
                  <a:txBody>
                    <a:bodyPr/>
                    <a:lstStyle/>
                    <a:p>
                      <a:r>
                        <a:rPr lang="en-AU" sz="1200" dirty="0" smtClean="0"/>
                        <a:t>14%</a:t>
                      </a:r>
                      <a:endParaRPr lang="en-AU" sz="1200" dirty="0"/>
                    </a:p>
                  </a:txBody>
                  <a:tcPr>
                    <a:solidFill>
                      <a:schemeClr val="accent6">
                        <a:lumMod val="60000"/>
                        <a:lumOff val="40000"/>
                      </a:schemeClr>
                    </a:solidFill>
                  </a:tcPr>
                </a:tc>
              </a:tr>
              <a:tr h="287079">
                <a:tc>
                  <a:txBody>
                    <a:bodyPr/>
                    <a:lstStyle/>
                    <a:p>
                      <a:r>
                        <a:rPr lang="en-AU" sz="1200" dirty="0" err="1" smtClean="0"/>
                        <a:t>Tenstar</a:t>
                      </a:r>
                      <a:r>
                        <a:rPr lang="en-AU" sz="1200" dirty="0" smtClean="0"/>
                        <a:t> Trading Limited</a:t>
                      </a:r>
                      <a:endParaRPr lang="en-AU" sz="1200" dirty="0"/>
                    </a:p>
                  </a:txBody>
                  <a:tcPr>
                    <a:solidFill>
                      <a:schemeClr val="accent6">
                        <a:lumMod val="40000"/>
                        <a:lumOff val="60000"/>
                      </a:schemeClr>
                    </a:solidFill>
                  </a:tcPr>
                </a:tc>
                <a:tc>
                  <a:txBody>
                    <a:bodyPr/>
                    <a:lstStyle/>
                    <a:p>
                      <a:r>
                        <a:rPr lang="en-AU" sz="1200" dirty="0" smtClean="0"/>
                        <a:t>8%</a:t>
                      </a:r>
                      <a:endParaRPr lang="en-AU" sz="1200" dirty="0"/>
                    </a:p>
                  </a:txBody>
                  <a:tcPr>
                    <a:solidFill>
                      <a:schemeClr val="accent6">
                        <a:lumMod val="40000"/>
                        <a:lumOff val="60000"/>
                      </a:schemeClr>
                    </a:solidFill>
                  </a:tcPr>
                </a:tc>
              </a:tr>
              <a:tr h="279990">
                <a:tc>
                  <a:txBody>
                    <a:bodyPr/>
                    <a:lstStyle/>
                    <a:p>
                      <a:r>
                        <a:rPr lang="en-AU" sz="1200" b="1" dirty="0" smtClean="0"/>
                        <a:t>Top</a:t>
                      </a:r>
                      <a:r>
                        <a:rPr lang="en-AU" sz="1200" b="1" baseline="0" dirty="0" smtClean="0"/>
                        <a:t> 20 Shareholders</a:t>
                      </a:r>
                      <a:endParaRPr lang="en-AU" sz="1200" b="1" dirty="0"/>
                    </a:p>
                  </a:txBody>
                  <a:tcPr>
                    <a:solidFill>
                      <a:schemeClr val="accent6">
                        <a:lumMod val="60000"/>
                        <a:lumOff val="40000"/>
                      </a:schemeClr>
                    </a:solidFill>
                  </a:tcPr>
                </a:tc>
                <a:tc>
                  <a:txBody>
                    <a:bodyPr/>
                    <a:lstStyle/>
                    <a:p>
                      <a:r>
                        <a:rPr lang="en-AU" sz="1200" b="1" dirty="0" smtClean="0"/>
                        <a:t>72%</a:t>
                      </a:r>
                      <a:endParaRPr lang="en-AU" sz="1200" b="1" dirty="0"/>
                    </a:p>
                  </a:txBody>
                  <a:tcPr>
                    <a:solidFill>
                      <a:schemeClr val="accent6">
                        <a:lumMod val="60000"/>
                        <a:lumOff val="40000"/>
                      </a:schemeClr>
                    </a:solidFill>
                  </a:tcPr>
                </a:tc>
              </a:tr>
            </a:tbl>
          </a:graphicData>
        </a:graphic>
      </p:graphicFrame>
      <p:graphicFrame>
        <p:nvGraphicFramePr>
          <p:cNvPr id="66" name="Table 65"/>
          <p:cNvGraphicFramePr>
            <a:graphicFrameLocks noGrp="1"/>
          </p:cNvGraphicFramePr>
          <p:nvPr>
            <p:extLst>
              <p:ext uri="{D42A27DB-BD31-4B8C-83A1-F6EECF244321}">
                <p14:modId xmlns:p14="http://schemas.microsoft.com/office/powerpoint/2010/main" val="362362529"/>
              </p:ext>
            </p:extLst>
          </p:nvPr>
        </p:nvGraphicFramePr>
        <p:xfrm>
          <a:off x="242889" y="4162764"/>
          <a:ext cx="3414711" cy="2465091"/>
        </p:xfrm>
        <a:graphic>
          <a:graphicData uri="http://schemas.openxmlformats.org/drawingml/2006/table">
            <a:tbl>
              <a:tblPr firstRow="1" bandRow="1">
                <a:tableStyleId>{5C22544A-7EE6-4342-B048-85BDC9FD1C3A}</a:tableStyleId>
              </a:tblPr>
              <a:tblGrid>
                <a:gridCol w="1734767"/>
                <a:gridCol w="1679944"/>
              </a:tblGrid>
              <a:tr h="370840">
                <a:tc gridSpan="2">
                  <a:txBody>
                    <a:bodyPr/>
                    <a:lstStyle/>
                    <a:p>
                      <a:pPr algn="ctr"/>
                      <a:r>
                        <a:rPr lang="en-AU" dirty="0" smtClean="0"/>
                        <a:t>Directors and Management</a:t>
                      </a:r>
                      <a:endParaRPr lang="en-AU" dirty="0"/>
                    </a:p>
                  </a:txBody>
                  <a:tcPr>
                    <a:solidFill>
                      <a:srgbClr val="C00000"/>
                    </a:solidFill>
                  </a:tcPr>
                </a:tc>
                <a:tc hMerge="1">
                  <a:txBody>
                    <a:bodyPr/>
                    <a:lstStyle/>
                    <a:p>
                      <a:endParaRPr lang="en-AU" dirty="0"/>
                    </a:p>
                  </a:txBody>
                  <a:tcPr/>
                </a:tc>
              </a:tr>
              <a:tr h="297621">
                <a:tc>
                  <a:txBody>
                    <a:bodyPr/>
                    <a:lstStyle/>
                    <a:p>
                      <a:r>
                        <a:rPr lang="en-AU" sz="1200" dirty="0" smtClean="0"/>
                        <a:t>Nick Mather</a:t>
                      </a:r>
                      <a:endParaRPr lang="en-AU" sz="1200" dirty="0"/>
                    </a:p>
                  </a:txBody>
                  <a:tcPr>
                    <a:solidFill>
                      <a:schemeClr val="accent6">
                        <a:lumMod val="40000"/>
                        <a:lumOff val="60000"/>
                      </a:schemeClr>
                    </a:solidFill>
                  </a:tcPr>
                </a:tc>
                <a:tc>
                  <a:txBody>
                    <a:bodyPr/>
                    <a:lstStyle/>
                    <a:p>
                      <a:r>
                        <a:rPr lang="en-AU" sz="1200" dirty="0" smtClean="0"/>
                        <a:t>Executive Chairman</a:t>
                      </a:r>
                      <a:endParaRPr lang="en-AU" sz="1200" dirty="0"/>
                    </a:p>
                  </a:txBody>
                  <a:tcPr>
                    <a:solidFill>
                      <a:schemeClr val="accent6">
                        <a:lumMod val="40000"/>
                        <a:lumOff val="60000"/>
                      </a:schemeClr>
                    </a:solidFill>
                  </a:tcPr>
                </a:tc>
              </a:tr>
              <a:tr h="290533">
                <a:tc>
                  <a:txBody>
                    <a:bodyPr/>
                    <a:lstStyle/>
                    <a:p>
                      <a:r>
                        <a:rPr lang="en-AU" sz="1200" dirty="0" smtClean="0"/>
                        <a:t>Vincent Mascolo</a:t>
                      </a:r>
                      <a:endParaRPr lang="en-AU" sz="1200" dirty="0"/>
                    </a:p>
                  </a:txBody>
                  <a:tcPr>
                    <a:solidFill>
                      <a:schemeClr val="accent6">
                        <a:lumMod val="60000"/>
                        <a:lumOff val="40000"/>
                      </a:schemeClr>
                    </a:solidFill>
                  </a:tcPr>
                </a:tc>
                <a:tc>
                  <a:txBody>
                    <a:bodyPr/>
                    <a:lstStyle/>
                    <a:p>
                      <a:r>
                        <a:rPr lang="en-AU" sz="1200" dirty="0" smtClean="0"/>
                        <a:t>Executive Director</a:t>
                      </a:r>
                      <a:endParaRPr lang="en-AU" sz="1200" dirty="0"/>
                    </a:p>
                  </a:txBody>
                  <a:tcPr>
                    <a:solidFill>
                      <a:schemeClr val="accent6">
                        <a:lumMod val="60000"/>
                        <a:lumOff val="40000"/>
                      </a:schemeClr>
                    </a:solidFill>
                  </a:tcPr>
                </a:tc>
              </a:tr>
              <a:tr h="304709">
                <a:tc>
                  <a:txBody>
                    <a:bodyPr/>
                    <a:lstStyle/>
                    <a:p>
                      <a:r>
                        <a:rPr lang="en-AU" sz="1200" dirty="0" smtClean="0"/>
                        <a:t>Stuart Crow</a:t>
                      </a:r>
                      <a:endParaRPr lang="en-AU" sz="1200" dirty="0"/>
                    </a:p>
                  </a:txBody>
                  <a:tcPr>
                    <a:solidFill>
                      <a:schemeClr val="accent6">
                        <a:lumMod val="40000"/>
                        <a:lumOff val="60000"/>
                      </a:schemeClr>
                    </a:solidFill>
                  </a:tcPr>
                </a:tc>
                <a:tc>
                  <a:txBody>
                    <a:bodyPr/>
                    <a:lstStyle/>
                    <a:p>
                      <a:r>
                        <a:rPr lang="en-AU" sz="1200" dirty="0" smtClean="0"/>
                        <a:t>Non-Executive Director</a:t>
                      </a:r>
                      <a:endParaRPr lang="en-AU" sz="1200" dirty="0"/>
                    </a:p>
                  </a:txBody>
                  <a:tcPr>
                    <a:solidFill>
                      <a:schemeClr val="accent6">
                        <a:lumMod val="40000"/>
                        <a:lumOff val="60000"/>
                      </a:schemeClr>
                    </a:solidFill>
                  </a:tcPr>
                </a:tc>
              </a:tr>
              <a:tr h="308254">
                <a:tc>
                  <a:txBody>
                    <a:bodyPr/>
                    <a:lstStyle/>
                    <a:p>
                      <a:r>
                        <a:rPr lang="en-AU" sz="1200" dirty="0" smtClean="0"/>
                        <a:t>Barry </a:t>
                      </a:r>
                      <a:r>
                        <a:rPr lang="en-AU" sz="1200" dirty="0" err="1" smtClean="0"/>
                        <a:t>Stoffell</a:t>
                      </a:r>
                      <a:endParaRPr lang="en-AU" sz="1200" dirty="0"/>
                    </a:p>
                  </a:txBody>
                  <a:tcPr>
                    <a:solidFill>
                      <a:schemeClr val="accent6">
                        <a:lumMod val="60000"/>
                        <a:lumOff val="40000"/>
                      </a:schemeClr>
                    </a:solidFill>
                  </a:tcPr>
                </a:tc>
                <a:tc>
                  <a:txBody>
                    <a:bodyPr/>
                    <a:lstStyle/>
                    <a:p>
                      <a:r>
                        <a:rPr lang="en-AU" sz="1200" dirty="0" smtClean="0"/>
                        <a:t>Chief Geologist</a:t>
                      </a:r>
                      <a:endParaRPr lang="en-AU" sz="1200" dirty="0"/>
                    </a:p>
                  </a:txBody>
                  <a:tcPr>
                    <a:solidFill>
                      <a:schemeClr val="accent6">
                        <a:lumMod val="60000"/>
                        <a:lumOff val="40000"/>
                      </a:schemeClr>
                    </a:solidFill>
                  </a:tcPr>
                </a:tc>
              </a:tr>
              <a:tr h="297711">
                <a:tc>
                  <a:txBody>
                    <a:bodyPr/>
                    <a:lstStyle/>
                    <a:p>
                      <a:r>
                        <a:rPr lang="en-AU" sz="1200" dirty="0" smtClean="0"/>
                        <a:t>Amanda </a:t>
                      </a:r>
                      <a:r>
                        <a:rPr lang="en-AU" sz="1200" dirty="0" err="1" smtClean="0"/>
                        <a:t>Geard</a:t>
                      </a:r>
                      <a:endParaRPr lang="en-AU" sz="1200" dirty="0"/>
                    </a:p>
                  </a:txBody>
                  <a:tcPr>
                    <a:solidFill>
                      <a:schemeClr val="accent6">
                        <a:lumMod val="40000"/>
                        <a:lumOff val="60000"/>
                      </a:schemeClr>
                    </a:solidFill>
                  </a:tcPr>
                </a:tc>
                <a:tc>
                  <a:txBody>
                    <a:bodyPr/>
                    <a:lstStyle/>
                    <a:p>
                      <a:r>
                        <a:rPr lang="en-AU" sz="1200" dirty="0" smtClean="0"/>
                        <a:t>BGM</a:t>
                      </a:r>
                      <a:r>
                        <a:rPr lang="en-AU" sz="1200" baseline="0" dirty="0" smtClean="0"/>
                        <a:t> / Geologist</a:t>
                      </a:r>
                      <a:endParaRPr lang="en-AU" sz="1200" dirty="0"/>
                    </a:p>
                  </a:txBody>
                  <a:tcPr>
                    <a:solidFill>
                      <a:schemeClr val="accent6">
                        <a:lumMod val="40000"/>
                        <a:lumOff val="60000"/>
                      </a:schemeClr>
                    </a:solidFill>
                  </a:tcPr>
                </a:tc>
              </a:tr>
              <a:tr h="290623">
                <a:tc>
                  <a:txBody>
                    <a:bodyPr/>
                    <a:lstStyle/>
                    <a:p>
                      <a:r>
                        <a:rPr lang="en-AU" sz="1200" dirty="0" smtClean="0"/>
                        <a:t>Karl Schlobohm</a:t>
                      </a:r>
                      <a:endParaRPr lang="en-AU" sz="1200" dirty="0"/>
                    </a:p>
                  </a:txBody>
                  <a:tcPr>
                    <a:solidFill>
                      <a:schemeClr val="accent6">
                        <a:lumMod val="60000"/>
                        <a:lumOff val="40000"/>
                      </a:schemeClr>
                    </a:solidFill>
                  </a:tcPr>
                </a:tc>
                <a:tc>
                  <a:txBody>
                    <a:bodyPr/>
                    <a:lstStyle/>
                    <a:p>
                      <a:r>
                        <a:rPr lang="en-AU" sz="1200" dirty="0" smtClean="0"/>
                        <a:t>Company</a:t>
                      </a:r>
                      <a:r>
                        <a:rPr lang="en-AU" sz="1200" baseline="0" dirty="0" smtClean="0"/>
                        <a:t> Secretary</a:t>
                      </a:r>
                      <a:endParaRPr lang="en-AU" sz="1200" dirty="0"/>
                    </a:p>
                  </a:txBody>
                  <a:tcPr>
                    <a:solidFill>
                      <a:schemeClr val="accent6">
                        <a:lumMod val="60000"/>
                        <a:lumOff val="40000"/>
                      </a:schemeClr>
                    </a:solidFill>
                  </a:tcPr>
                </a:tc>
              </a:tr>
              <a:tr h="304800">
                <a:tc>
                  <a:txBody>
                    <a:bodyPr/>
                    <a:lstStyle/>
                    <a:p>
                      <a:r>
                        <a:rPr lang="en-AU" sz="1200" dirty="0" smtClean="0"/>
                        <a:t>Priy Jayasuriya</a:t>
                      </a:r>
                      <a:endParaRPr lang="en-AU" sz="1200" dirty="0"/>
                    </a:p>
                  </a:txBody>
                  <a:tcPr>
                    <a:solidFill>
                      <a:schemeClr val="accent6">
                        <a:lumMod val="40000"/>
                        <a:lumOff val="60000"/>
                      </a:schemeClr>
                    </a:solidFill>
                  </a:tcPr>
                </a:tc>
                <a:tc>
                  <a:txBody>
                    <a:bodyPr/>
                    <a:lstStyle/>
                    <a:p>
                      <a:r>
                        <a:rPr lang="en-AU" sz="1200" dirty="0" smtClean="0"/>
                        <a:t>Chief Financial Officer</a:t>
                      </a:r>
                      <a:endParaRPr lang="en-AU" sz="1200" dirty="0"/>
                    </a:p>
                  </a:txBody>
                  <a:tcPr>
                    <a:solidFill>
                      <a:schemeClr val="accent6">
                        <a:lumMod val="40000"/>
                        <a:lumOff val="60000"/>
                      </a:schemeClr>
                    </a:solidFill>
                  </a:tcPr>
                </a:tc>
              </a:tr>
            </a:tbl>
          </a:graphicData>
        </a:graphic>
      </p:graphicFrame>
      <p:grpSp>
        <p:nvGrpSpPr>
          <p:cNvPr id="9" name="Group 54"/>
          <p:cNvGrpSpPr>
            <a:grpSpLocks/>
          </p:cNvGrpSpPr>
          <p:nvPr/>
        </p:nvGrpSpPr>
        <p:grpSpPr bwMode="auto">
          <a:xfrm>
            <a:off x="3763926" y="1073888"/>
            <a:ext cx="5251610" cy="5539563"/>
            <a:chOff x="7110484" y="4421877"/>
            <a:chExt cx="1856687" cy="1969481"/>
          </a:xfrm>
        </p:grpSpPr>
        <p:sp>
          <p:nvSpPr>
            <p:cNvPr id="11" name="Rectangle 10"/>
            <p:cNvSpPr/>
            <p:nvPr/>
          </p:nvSpPr>
          <p:spPr>
            <a:xfrm>
              <a:off x="8128565" y="5301790"/>
              <a:ext cx="449480" cy="6337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12" name="Rectangle 283"/>
            <p:cNvSpPr>
              <a:spLocks noChangeArrowheads="1"/>
            </p:cNvSpPr>
            <p:nvPr/>
          </p:nvSpPr>
          <p:spPr bwMode="auto">
            <a:xfrm>
              <a:off x="8546279" y="4661708"/>
              <a:ext cx="0" cy="3177"/>
            </a:xfrm>
            <a:prstGeom prst="rect">
              <a:avLst/>
            </a:prstGeom>
            <a:solidFill>
              <a:schemeClr val="bg1"/>
            </a:solidFill>
            <a:ln w="9525">
              <a:solidFill>
                <a:schemeClr val="tx1">
                  <a:lumMod val="95000"/>
                  <a:lumOff val="5000"/>
                </a:schemeClr>
              </a:solidFill>
              <a:miter lim="800000"/>
              <a:headEnd/>
              <a:tailEnd/>
            </a:ln>
          </p:spPr>
          <p:txBody>
            <a:bodyPr/>
            <a:lstStyle/>
            <a:p>
              <a:pPr>
                <a:defRPr/>
              </a:pPr>
              <a:endParaRPr lang="en-US" dirty="0">
                <a:solidFill>
                  <a:srgbClr val="FFFFFF"/>
                </a:solidFill>
              </a:endParaRPr>
            </a:p>
          </p:txBody>
        </p:sp>
        <p:sp>
          <p:nvSpPr>
            <p:cNvPr id="13" name="Freeform 286"/>
            <p:cNvSpPr>
              <a:spLocks/>
            </p:cNvSpPr>
            <p:nvPr/>
          </p:nvSpPr>
          <p:spPr bwMode="auto">
            <a:xfrm>
              <a:off x="8506573" y="4542587"/>
              <a:ext cx="141355" cy="119121"/>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0"/>
                <a:gd name="T62" fmla="*/ 97 w 97"/>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4" name="Freeform 287"/>
            <p:cNvSpPr>
              <a:spLocks/>
            </p:cNvSpPr>
            <p:nvPr/>
          </p:nvSpPr>
          <p:spPr bwMode="auto">
            <a:xfrm>
              <a:off x="8506573" y="4542587"/>
              <a:ext cx="141355" cy="119121"/>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0"/>
                <a:gd name="T62" fmla="*/ 97 w 97"/>
                <a:gd name="T63" fmla="*/ 90 h 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5" name="Freeform 303"/>
            <p:cNvSpPr>
              <a:spLocks/>
            </p:cNvSpPr>
            <p:nvPr/>
          </p:nvSpPr>
          <p:spPr bwMode="auto">
            <a:xfrm>
              <a:off x="7162897" y="5117549"/>
              <a:ext cx="206475" cy="144534"/>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18"/>
                <a:gd name="T80" fmla="*/ 24 w 24"/>
                <a:gd name="T81" fmla="*/ 18 h 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6" name="Freeform 304"/>
            <p:cNvSpPr>
              <a:spLocks/>
            </p:cNvSpPr>
            <p:nvPr/>
          </p:nvSpPr>
          <p:spPr bwMode="auto">
            <a:xfrm>
              <a:off x="7110484" y="5011133"/>
              <a:ext cx="162003" cy="114357"/>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85"/>
                <a:gd name="T59" fmla="*/ 114 w 114"/>
                <a:gd name="T60" fmla="*/ 85 h 8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7" name="Freeform 305"/>
            <p:cNvSpPr>
              <a:spLocks/>
            </p:cNvSpPr>
            <p:nvPr/>
          </p:nvSpPr>
          <p:spPr bwMode="auto">
            <a:xfrm>
              <a:off x="7120014" y="4728417"/>
              <a:ext cx="327183" cy="333541"/>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8"/>
                <a:gd name="T79" fmla="*/ 0 h 41"/>
                <a:gd name="T80" fmla="*/ 38 w 38"/>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8" name="Freeform 306"/>
            <p:cNvSpPr>
              <a:spLocks/>
            </p:cNvSpPr>
            <p:nvPr/>
          </p:nvSpPr>
          <p:spPr bwMode="auto">
            <a:xfrm>
              <a:off x="8249273" y="4591824"/>
              <a:ext cx="309712" cy="282716"/>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6"/>
                <a:gd name="T73" fmla="*/ 0 h 35"/>
                <a:gd name="T74" fmla="*/ 36 w 36"/>
                <a:gd name="T75" fmla="*/ 35 h 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19" name="Freeform 307"/>
            <p:cNvSpPr>
              <a:spLocks/>
            </p:cNvSpPr>
            <p:nvPr/>
          </p:nvSpPr>
          <p:spPr bwMode="auto">
            <a:xfrm>
              <a:off x="7826794" y="4542587"/>
              <a:ext cx="446303" cy="403426"/>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
                <a:gd name="T109" fmla="*/ 0 h 50"/>
                <a:gd name="T110" fmla="*/ 52 w 52"/>
                <a:gd name="T111" fmla="*/ 50 h 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0" name="Freeform 308"/>
            <p:cNvSpPr>
              <a:spLocks/>
            </p:cNvSpPr>
            <p:nvPr/>
          </p:nvSpPr>
          <p:spPr bwMode="auto">
            <a:xfrm>
              <a:off x="7782322" y="4421877"/>
              <a:ext cx="112767" cy="200125"/>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8"/>
                <a:gd name="T67" fmla="*/ 0 h 150"/>
                <a:gd name="T68" fmla="*/ 78 w 78"/>
                <a:gd name="T69" fmla="*/ 150 h 15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1" name="Freeform 309"/>
            <p:cNvSpPr>
              <a:spLocks/>
            </p:cNvSpPr>
            <p:nvPr/>
          </p:nvSpPr>
          <p:spPr bwMode="auto">
            <a:xfrm>
              <a:off x="7223252" y="4471114"/>
              <a:ext cx="327183" cy="233479"/>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8"/>
                <a:gd name="T67" fmla="*/ 0 h 174"/>
                <a:gd name="T68" fmla="*/ 228 w 228"/>
                <a:gd name="T69" fmla="*/ 174 h 1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2" name="Freeform 310"/>
            <p:cNvSpPr>
              <a:spLocks/>
            </p:cNvSpPr>
            <p:nvPr/>
          </p:nvSpPr>
          <p:spPr bwMode="auto">
            <a:xfrm>
              <a:off x="7124779" y="4704593"/>
              <a:ext cx="227122" cy="184242"/>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23"/>
                <a:gd name="T41" fmla="*/ 26 w 26"/>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3" name="Freeform 311"/>
            <p:cNvSpPr>
              <a:spLocks/>
            </p:cNvSpPr>
            <p:nvPr/>
          </p:nvSpPr>
          <p:spPr bwMode="auto">
            <a:xfrm>
              <a:off x="7137485" y="5117549"/>
              <a:ext cx="68295" cy="49237"/>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36"/>
                <a:gd name="T29" fmla="*/ 48 w 48"/>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4" name="Freeform 312"/>
            <p:cNvSpPr>
              <a:spLocks/>
            </p:cNvSpPr>
            <p:nvPr/>
          </p:nvSpPr>
          <p:spPr bwMode="auto">
            <a:xfrm>
              <a:off x="8182566" y="4833244"/>
              <a:ext cx="444715" cy="519372"/>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2"/>
                <a:gd name="T115" fmla="*/ 0 h 64"/>
                <a:gd name="T116" fmla="*/ 52 w 52"/>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5" name="Freeform 313"/>
            <p:cNvSpPr>
              <a:spLocks/>
            </p:cNvSpPr>
            <p:nvPr/>
          </p:nvSpPr>
          <p:spPr bwMode="auto">
            <a:xfrm>
              <a:off x="7351901" y="5174727"/>
              <a:ext cx="163592" cy="152476"/>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19"/>
                <a:gd name="T71" fmla="*/ 19 w 19"/>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6" name="Freeform 314"/>
            <p:cNvSpPr>
              <a:spLocks/>
            </p:cNvSpPr>
            <p:nvPr/>
          </p:nvSpPr>
          <p:spPr bwMode="auto">
            <a:xfrm>
              <a:off x="7267723" y="5230317"/>
              <a:ext cx="117532" cy="96886"/>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12"/>
                <a:gd name="T44" fmla="*/ 14 w 14"/>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7" name="Freeform 315"/>
            <p:cNvSpPr>
              <a:spLocks/>
            </p:cNvSpPr>
            <p:nvPr/>
          </p:nvSpPr>
          <p:spPr bwMode="auto">
            <a:xfrm>
              <a:off x="7213722" y="5198551"/>
              <a:ext cx="85767" cy="73061"/>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54"/>
                <a:gd name="T35" fmla="*/ 60 w 60"/>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28" name="Rectangle 316"/>
            <p:cNvSpPr>
              <a:spLocks noChangeArrowheads="1"/>
            </p:cNvSpPr>
            <p:nvPr/>
          </p:nvSpPr>
          <p:spPr bwMode="auto">
            <a:xfrm>
              <a:off x="7342371" y="4704593"/>
              <a:ext cx="9530" cy="23824"/>
            </a:xfrm>
            <a:prstGeom prst="rect">
              <a:avLst/>
            </a:prstGeom>
            <a:solidFill>
              <a:schemeClr val="bg1"/>
            </a:solidFill>
            <a:ln w="9525">
              <a:solidFill>
                <a:schemeClr val="tx1">
                  <a:lumMod val="95000"/>
                  <a:lumOff val="5000"/>
                </a:schemeClr>
              </a:solidFill>
              <a:miter lim="800000"/>
              <a:headEnd/>
              <a:tailEnd/>
            </a:ln>
          </p:spPr>
          <p:txBody>
            <a:bodyPr/>
            <a:lstStyle/>
            <a:p>
              <a:pPr>
                <a:defRPr/>
              </a:pPr>
              <a:endParaRPr lang="en-US" dirty="0">
                <a:solidFill>
                  <a:srgbClr val="FFFFFF"/>
                </a:solidFill>
              </a:endParaRPr>
            </a:p>
          </p:txBody>
        </p:sp>
        <p:sp>
          <p:nvSpPr>
            <p:cNvPr id="29" name="Freeform 317"/>
            <p:cNvSpPr>
              <a:spLocks/>
            </p:cNvSpPr>
            <p:nvPr/>
          </p:nvSpPr>
          <p:spPr bwMode="auto">
            <a:xfrm>
              <a:off x="7342371" y="4421877"/>
              <a:ext cx="562247" cy="524136"/>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0"/>
                <a:gd name="T130" fmla="*/ 0 h 390"/>
                <a:gd name="T131" fmla="*/ 390 w 390"/>
                <a:gd name="T132" fmla="*/ 390 h 3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0" name="Freeform 318"/>
            <p:cNvSpPr>
              <a:spLocks/>
            </p:cNvSpPr>
            <p:nvPr/>
          </p:nvSpPr>
          <p:spPr bwMode="auto">
            <a:xfrm>
              <a:off x="7342371" y="4421877"/>
              <a:ext cx="562247" cy="524136"/>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0"/>
                <a:gd name="T130" fmla="*/ 0 h 390"/>
                <a:gd name="T131" fmla="*/ 390 w 390"/>
                <a:gd name="T132" fmla="*/ 390 h 3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1" name="Freeform 364"/>
            <p:cNvSpPr>
              <a:spLocks/>
            </p:cNvSpPr>
            <p:nvPr/>
          </p:nvSpPr>
          <p:spPr bwMode="auto">
            <a:xfrm>
              <a:off x="7585377" y="4825303"/>
              <a:ext cx="432009" cy="300187"/>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0"/>
                <a:gd name="T85" fmla="*/ 0 h 223"/>
                <a:gd name="T86" fmla="*/ 300 w 300"/>
                <a:gd name="T87" fmla="*/ 223 h 22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2" name="Freeform 365"/>
            <p:cNvSpPr>
              <a:spLocks/>
            </p:cNvSpPr>
            <p:nvPr/>
          </p:nvSpPr>
          <p:spPr bwMode="auto">
            <a:xfrm>
              <a:off x="7585377" y="4825303"/>
              <a:ext cx="432009" cy="300187"/>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00"/>
                <a:gd name="T85" fmla="*/ 0 h 223"/>
                <a:gd name="T86" fmla="*/ 300 w 300"/>
                <a:gd name="T87" fmla="*/ 223 h 22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3" name="Freeform 366"/>
            <p:cNvSpPr>
              <a:spLocks/>
            </p:cNvSpPr>
            <p:nvPr/>
          </p:nvSpPr>
          <p:spPr bwMode="auto">
            <a:xfrm>
              <a:off x="7248664" y="4784007"/>
              <a:ext cx="447892" cy="400249"/>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2"/>
                <a:gd name="T112" fmla="*/ 0 h 49"/>
                <a:gd name="T113" fmla="*/ 52 w 52"/>
                <a:gd name="T114" fmla="*/ 49 h 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4" name="Freeform 367"/>
            <p:cNvSpPr>
              <a:spLocks/>
            </p:cNvSpPr>
            <p:nvPr/>
          </p:nvSpPr>
          <p:spPr bwMode="auto">
            <a:xfrm>
              <a:off x="8708283" y="5150902"/>
              <a:ext cx="258888" cy="328777"/>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
                <a:gd name="T67" fmla="*/ 0 h 246"/>
                <a:gd name="T68" fmla="*/ 180 w 180"/>
                <a:gd name="T69" fmla="*/ 246 h 2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5" name="Freeform 368"/>
            <p:cNvSpPr>
              <a:spLocks/>
            </p:cNvSpPr>
            <p:nvPr/>
          </p:nvSpPr>
          <p:spPr bwMode="auto">
            <a:xfrm>
              <a:off x="7963385" y="5125489"/>
              <a:ext cx="38118" cy="13024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96"/>
                <a:gd name="T26" fmla="*/ 24 w 24"/>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96">
                  <a:moveTo>
                    <a:pt x="12" y="0"/>
                  </a:moveTo>
                  <a:lnTo>
                    <a:pt x="12" y="0"/>
                  </a:lnTo>
                  <a:lnTo>
                    <a:pt x="24" y="42"/>
                  </a:lnTo>
                  <a:lnTo>
                    <a:pt x="0" y="48"/>
                  </a:lnTo>
                  <a:lnTo>
                    <a:pt x="0" y="66"/>
                  </a:lnTo>
                  <a:lnTo>
                    <a:pt x="18" y="96"/>
                  </a:lnTo>
                  <a:lnTo>
                    <a:pt x="24" y="96"/>
                  </a:lnTo>
                  <a:lnTo>
                    <a:pt x="12" y="0"/>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6" name="Freeform 369"/>
            <p:cNvSpPr>
              <a:spLocks/>
            </p:cNvSpPr>
            <p:nvPr/>
          </p:nvSpPr>
          <p:spPr bwMode="auto">
            <a:xfrm>
              <a:off x="7963385" y="5125489"/>
              <a:ext cx="38118" cy="130240"/>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 name="T21" fmla="*/ 0 w 24"/>
                <a:gd name="T22" fmla="*/ 0 h 96"/>
                <a:gd name="T23" fmla="*/ 24 w 24"/>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96">
                  <a:moveTo>
                    <a:pt x="12" y="0"/>
                  </a:moveTo>
                  <a:lnTo>
                    <a:pt x="12" y="0"/>
                  </a:lnTo>
                  <a:lnTo>
                    <a:pt x="24" y="42"/>
                  </a:lnTo>
                  <a:lnTo>
                    <a:pt x="0" y="48"/>
                  </a:lnTo>
                  <a:lnTo>
                    <a:pt x="0" y="66"/>
                  </a:lnTo>
                  <a:lnTo>
                    <a:pt x="18" y="96"/>
                  </a:lnTo>
                  <a:lnTo>
                    <a:pt x="24" y="96"/>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7" name="Freeform 370"/>
            <p:cNvSpPr>
              <a:spLocks/>
            </p:cNvSpPr>
            <p:nvPr/>
          </p:nvSpPr>
          <p:spPr bwMode="auto">
            <a:xfrm>
              <a:off x="7945914" y="4833244"/>
              <a:ext cx="285888" cy="422485"/>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8"/>
                <a:gd name="T79" fmla="*/ 0 h 313"/>
                <a:gd name="T80" fmla="*/ 198 w 198"/>
                <a:gd name="T81" fmla="*/ 313 h 3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8" name="Freeform 371"/>
            <p:cNvSpPr>
              <a:spLocks/>
            </p:cNvSpPr>
            <p:nvPr/>
          </p:nvSpPr>
          <p:spPr bwMode="auto">
            <a:xfrm>
              <a:off x="7945914" y="4833244"/>
              <a:ext cx="285888" cy="422485"/>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8"/>
                <a:gd name="T76" fmla="*/ 0 h 313"/>
                <a:gd name="T77" fmla="*/ 198 w 198"/>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39" name="Freeform 372"/>
            <p:cNvSpPr>
              <a:spLocks/>
            </p:cNvSpPr>
            <p:nvPr/>
          </p:nvSpPr>
          <p:spPr bwMode="auto">
            <a:xfrm>
              <a:off x="8034857" y="6024462"/>
              <a:ext cx="438362" cy="366896"/>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
                <a:gd name="T91" fmla="*/ 0 h 45"/>
                <a:gd name="T92" fmla="*/ 51 w 51"/>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0" name="Freeform 373"/>
            <p:cNvSpPr>
              <a:spLocks/>
            </p:cNvSpPr>
            <p:nvPr/>
          </p:nvSpPr>
          <p:spPr bwMode="auto">
            <a:xfrm>
              <a:off x="8128565" y="5903752"/>
              <a:ext cx="260476" cy="244597"/>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
                <a:gd name="T67" fmla="*/ 0 h 180"/>
                <a:gd name="T68" fmla="*/ 180 w 180"/>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1" name="Freeform 374"/>
            <p:cNvSpPr>
              <a:spLocks/>
            </p:cNvSpPr>
            <p:nvPr/>
          </p:nvSpPr>
          <p:spPr bwMode="auto">
            <a:xfrm>
              <a:off x="8396982" y="5716334"/>
              <a:ext cx="295418" cy="438368"/>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54"/>
                <a:gd name="T116" fmla="*/ 34 w 34"/>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2" name="Freeform 375"/>
            <p:cNvSpPr>
              <a:spLocks/>
            </p:cNvSpPr>
            <p:nvPr/>
          </p:nvSpPr>
          <p:spPr bwMode="auto">
            <a:xfrm>
              <a:off x="8396982" y="5466973"/>
              <a:ext cx="284301" cy="274774"/>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34"/>
                <a:gd name="T83" fmla="*/ 33 w 33"/>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3" name="Freeform 376"/>
            <p:cNvSpPr>
              <a:spLocks/>
            </p:cNvSpPr>
            <p:nvPr/>
          </p:nvSpPr>
          <p:spPr bwMode="auto">
            <a:xfrm>
              <a:off x="7912560" y="5594036"/>
              <a:ext cx="328771" cy="30971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38"/>
                <a:gd name="T77" fmla="*/ 38 w 38"/>
                <a:gd name="T78" fmla="*/ 38 h 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4" name="Freeform 377"/>
            <p:cNvSpPr>
              <a:spLocks/>
            </p:cNvSpPr>
            <p:nvPr/>
          </p:nvSpPr>
          <p:spPr bwMode="auto">
            <a:xfrm>
              <a:off x="7912560" y="5301790"/>
              <a:ext cx="511423" cy="478075"/>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9"/>
                <a:gd name="T121" fmla="*/ 0 h 59"/>
                <a:gd name="T122" fmla="*/ 59 w 59"/>
                <a:gd name="T123" fmla="*/ 59 h 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5" name="Freeform 378"/>
            <p:cNvSpPr>
              <a:spLocks/>
            </p:cNvSpPr>
            <p:nvPr/>
          </p:nvSpPr>
          <p:spPr bwMode="auto">
            <a:xfrm>
              <a:off x="8482748" y="4977779"/>
              <a:ext cx="405009" cy="366895"/>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7"/>
                <a:gd name="T91" fmla="*/ 0 h 45"/>
                <a:gd name="T92" fmla="*/ 47 w 47"/>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6" name="Freeform 379"/>
            <p:cNvSpPr>
              <a:spLocks/>
            </p:cNvSpPr>
            <p:nvPr/>
          </p:nvSpPr>
          <p:spPr bwMode="auto">
            <a:xfrm>
              <a:off x="8506573" y="5319261"/>
              <a:ext cx="227122" cy="244597"/>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30"/>
                <a:gd name="T71" fmla="*/ 26 w 26"/>
                <a:gd name="T72" fmla="*/ 30 h 3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7" name="Freeform 380"/>
            <p:cNvSpPr>
              <a:spLocks/>
            </p:cNvSpPr>
            <p:nvPr/>
          </p:nvSpPr>
          <p:spPr bwMode="auto">
            <a:xfrm>
              <a:off x="8266744" y="5846574"/>
              <a:ext cx="206475" cy="185831"/>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3"/>
                <a:gd name="T56" fmla="*/ 24 w 24"/>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8" name="Freeform 382"/>
            <p:cNvSpPr>
              <a:spLocks/>
            </p:cNvSpPr>
            <p:nvPr/>
          </p:nvSpPr>
          <p:spPr bwMode="auto">
            <a:xfrm>
              <a:off x="7447197" y="5052428"/>
              <a:ext cx="204887" cy="146123"/>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9"/>
                <a:gd name="T62" fmla="*/ 144 w 144"/>
                <a:gd name="T63" fmla="*/ 109 h 1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49" name="Freeform 383"/>
            <p:cNvSpPr>
              <a:spLocks/>
            </p:cNvSpPr>
            <p:nvPr/>
          </p:nvSpPr>
          <p:spPr bwMode="auto">
            <a:xfrm>
              <a:off x="7447197" y="5052428"/>
              <a:ext cx="204887" cy="146123"/>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109"/>
                <a:gd name="T59" fmla="*/ 144 w 144"/>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0" name="Freeform 384"/>
            <p:cNvSpPr>
              <a:spLocks/>
            </p:cNvSpPr>
            <p:nvPr/>
          </p:nvSpPr>
          <p:spPr bwMode="auto">
            <a:xfrm>
              <a:off x="7585377" y="5157255"/>
              <a:ext cx="23824" cy="9530"/>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 name="T12" fmla="*/ 0 w 18"/>
                <a:gd name="T13" fmla="*/ 0 h 6"/>
                <a:gd name="T14" fmla="*/ 18 w 18"/>
                <a:gd name="T15" fmla="*/ 6 h 6"/>
              </a:gdLst>
              <a:ahLst/>
              <a:cxnLst>
                <a:cxn ang="T8">
                  <a:pos x="T0" y="T1"/>
                </a:cxn>
                <a:cxn ang="T9">
                  <a:pos x="T2" y="T3"/>
                </a:cxn>
                <a:cxn ang="T10">
                  <a:pos x="T4" y="T5"/>
                </a:cxn>
                <a:cxn ang="T11">
                  <a:pos x="T6" y="T7"/>
                </a:cxn>
              </a:cxnLst>
              <a:rect l="T12" t="T13" r="T14" b="T15"/>
              <a:pathLst>
                <a:path w="18" h="6">
                  <a:moveTo>
                    <a:pt x="0" y="6"/>
                  </a:moveTo>
                  <a:lnTo>
                    <a:pt x="6" y="6"/>
                  </a:lnTo>
                  <a:lnTo>
                    <a:pt x="18" y="0"/>
                  </a:lnTo>
                  <a:lnTo>
                    <a:pt x="0"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1" name="Freeform 385"/>
            <p:cNvSpPr>
              <a:spLocks/>
            </p:cNvSpPr>
            <p:nvPr/>
          </p:nvSpPr>
          <p:spPr bwMode="auto">
            <a:xfrm>
              <a:off x="7585377" y="5157255"/>
              <a:ext cx="23824" cy="9530"/>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 name="T9" fmla="*/ 0 w 18"/>
                <a:gd name="T10" fmla="*/ 0 h 6"/>
                <a:gd name="T11" fmla="*/ 18 w 18"/>
                <a:gd name="T12" fmla="*/ 6 h 6"/>
              </a:gdLst>
              <a:ahLst/>
              <a:cxnLst>
                <a:cxn ang="T6">
                  <a:pos x="T0" y="T1"/>
                </a:cxn>
                <a:cxn ang="T7">
                  <a:pos x="T2" y="T3"/>
                </a:cxn>
                <a:cxn ang="T8">
                  <a:pos x="T4" y="T5"/>
                </a:cxn>
              </a:cxnLst>
              <a:rect l="T9" t="T10" r="T11" b="T12"/>
              <a:pathLst>
                <a:path w="18" h="6">
                  <a:moveTo>
                    <a:pt x="0" y="6"/>
                  </a:moveTo>
                  <a:lnTo>
                    <a:pt x="6" y="6"/>
                  </a:lnTo>
                  <a:lnTo>
                    <a:pt x="18" y="0"/>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2" name="Freeform 386"/>
            <p:cNvSpPr>
              <a:spLocks/>
            </p:cNvSpPr>
            <p:nvPr/>
          </p:nvSpPr>
          <p:spPr bwMode="auto">
            <a:xfrm>
              <a:off x="7496434" y="5166785"/>
              <a:ext cx="112767" cy="135005"/>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
                <a:gd name="T40" fmla="*/ 0 h 102"/>
                <a:gd name="T41" fmla="*/ 78 w 78"/>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3" name="Freeform 387"/>
            <p:cNvSpPr>
              <a:spLocks/>
            </p:cNvSpPr>
            <p:nvPr/>
          </p:nvSpPr>
          <p:spPr bwMode="auto">
            <a:xfrm>
              <a:off x="7663202" y="5061958"/>
              <a:ext cx="327183" cy="273186"/>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205"/>
                <a:gd name="T83" fmla="*/ 228 w 228"/>
                <a:gd name="T84" fmla="*/ 205 h 2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4" name="Freeform 388"/>
            <p:cNvSpPr>
              <a:spLocks/>
            </p:cNvSpPr>
            <p:nvPr/>
          </p:nvSpPr>
          <p:spPr bwMode="auto">
            <a:xfrm>
              <a:off x="7984032" y="5166785"/>
              <a:ext cx="351008" cy="195360"/>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6"/>
                <a:gd name="T67" fmla="*/ 0 h 144"/>
                <a:gd name="T68" fmla="*/ 246 w 246"/>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5" name="Freeform 389"/>
            <p:cNvSpPr>
              <a:spLocks/>
            </p:cNvSpPr>
            <p:nvPr/>
          </p:nvSpPr>
          <p:spPr bwMode="auto">
            <a:xfrm>
              <a:off x="7877618" y="5344674"/>
              <a:ext cx="216005" cy="241420"/>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
                <a:gd name="T67" fmla="*/ 0 h 180"/>
                <a:gd name="T68" fmla="*/ 150 w 150"/>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6" name="Freeform 390"/>
            <p:cNvSpPr>
              <a:spLocks/>
            </p:cNvSpPr>
            <p:nvPr/>
          </p:nvSpPr>
          <p:spPr bwMode="auto">
            <a:xfrm>
              <a:off x="7826793" y="5395500"/>
              <a:ext cx="162005" cy="168360"/>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0"/>
                <a:gd name="T40" fmla="*/ 0 h 102"/>
                <a:gd name="T41" fmla="*/ 90 w 90"/>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C00000"/>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7" name="Freeform 391"/>
            <p:cNvSpPr>
              <a:spLocks/>
            </p:cNvSpPr>
            <p:nvPr/>
          </p:nvSpPr>
          <p:spPr bwMode="auto">
            <a:xfrm>
              <a:off x="7801382" y="5125489"/>
              <a:ext cx="204886" cy="270009"/>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98"/>
                <a:gd name="T68" fmla="*/ 144 w 144"/>
                <a:gd name="T69" fmla="*/ 198 h 1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8" name="Freeform 392"/>
            <p:cNvSpPr>
              <a:spLocks/>
            </p:cNvSpPr>
            <p:nvPr/>
          </p:nvSpPr>
          <p:spPr bwMode="auto">
            <a:xfrm>
              <a:off x="7801382" y="5125489"/>
              <a:ext cx="204886" cy="270009"/>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198"/>
                <a:gd name="T65" fmla="*/ 144 w 144"/>
                <a:gd name="T66" fmla="*/ 198 h 1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59" name="Freeform 393"/>
            <p:cNvSpPr>
              <a:spLocks/>
            </p:cNvSpPr>
            <p:nvPr/>
          </p:nvSpPr>
          <p:spPr bwMode="auto">
            <a:xfrm>
              <a:off x="7609200" y="5117549"/>
              <a:ext cx="69884" cy="162006"/>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120"/>
                <a:gd name="T47" fmla="*/ 48 w 48"/>
                <a:gd name="T48" fmla="*/ 120 h 1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60" name="Freeform 394"/>
            <p:cNvSpPr>
              <a:spLocks/>
            </p:cNvSpPr>
            <p:nvPr/>
          </p:nvSpPr>
          <p:spPr bwMode="auto">
            <a:xfrm>
              <a:off x="7585377" y="5157255"/>
              <a:ext cx="61942" cy="131829"/>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96"/>
                <a:gd name="T32" fmla="*/ 42 w 42"/>
                <a:gd name="T33" fmla="*/ 96 h 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61" name="Freeform 395"/>
            <p:cNvSpPr>
              <a:spLocks/>
            </p:cNvSpPr>
            <p:nvPr/>
          </p:nvSpPr>
          <p:spPr bwMode="auto">
            <a:xfrm>
              <a:off x="7904619" y="5881516"/>
              <a:ext cx="354184" cy="338307"/>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6"/>
                <a:gd name="T85" fmla="*/ 0 h 252"/>
                <a:gd name="T86" fmla="*/ 246 w 246"/>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chemeClr val="bg1"/>
            </a:solidFill>
            <a:ln w="9525">
              <a:solidFill>
                <a:schemeClr val="tx1">
                  <a:lumMod val="95000"/>
                  <a:lumOff val="5000"/>
                </a:schemeClr>
              </a:solidFill>
              <a:round/>
              <a:headEnd/>
              <a:tailEnd/>
            </a:ln>
          </p:spPr>
          <p:txBody>
            <a:bodyPr/>
            <a:lstStyle/>
            <a:p>
              <a:pPr>
                <a:defRPr/>
              </a:pPr>
              <a:endParaRPr lang="en-US" dirty="0">
                <a:solidFill>
                  <a:srgbClr val="FFFFFF"/>
                </a:solidFill>
              </a:endParaRPr>
            </a:p>
          </p:txBody>
        </p:sp>
        <p:sp>
          <p:nvSpPr>
            <p:cNvPr id="62" name="Rectangle 61"/>
            <p:cNvSpPr/>
            <p:nvPr/>
          </p:nvSpPr>
          <p:spPr bwMode="auto">
            <a:xfrm>
              <a:off x="7842677" y="5398676"/>
              <a:ext cx="57178" cy="50825"/>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charset="0"/>
              </a:endParaRPr>
            </a:p>
          </p:txBody>
        </p:sp>
      </p:grpSp>
      <p:graphicFrame>
        <p:nvGraphicFramePr>
          <p:cNvPr id="75" name="Table 74"/>
          <p:cNvGraphicFramePr>
            <a:graphicFrameLocks noGrp="1"/>
          </p:cNvGraphicFramePr>
          <p:nvPr>
            <p:extLst>
              <p:ext uri="{D42A27DB-BD31-4B8C-83A1-F6EECF244321}">
                <p14:modId xmlns:p14="http://schemas.microsoft.com/office/powerpoint/2010/main" val="1647130474"/>
              </p:ext>
            </p:extLst>
          </p:nvPr>
        </p:nvGraphicFramePr>
        <p:xfrm>
          <a:off x="6064955" y="1676120"/>
          <a:ext cx="1866933" cy="1193800"/>
        </p:xfrm>
        <a:graphic>
          <a:graphicData uri="http://schemas.openxmlformats.org/drawingml/2006/table">
            <a:tbl>
              <a:tblPr firstRow="1" bandRow="1">
                <a:tableStyleId>{5C22544A-7EE6-4342-B048-85BDC9FD1C3A}</a:tableStyleId>
              </a:tblPr>
              <a:tblGrid>
                <a:gridCol w="966162"/>
                <a:gridCol w="900771"/>
              </a:tblGrid>
              <a:tr h="370840">
                <a:tc gridSpan="2">
                  <a:txBody>
                    <a:bodyPr/>
                    <a:lstStyle/>
                    <a:p>
                      <a:pPr algn="ctr"/>
                      <a:r>
                        <a:rPr lang="en-AU" sz="1600" dirty="0" smtClean="0"/>
                        <a:t>Belinga Sud</a:t>
                      </a:r>
                      <a:endParaRPr lang="en-AU" sz="1600" dirty="0"/>
                    </a:p>
                  </a:txBody>
                  <a:tcPr>
                    <a:solidFill>
                      <a:srgbClr val="C00000"/>
                    </a:solidFill>
                  </a:tcPr>
                </a:tc>
                <a:tc hMerge="1">
                  <a:txBody>
                    <a:bodyPr/>
                    <a:lstStyle/>
                    <a:p>
                      <a:endParaRPr lang="en-AU" dirty="0"/>
                    </a:p>
                  </a:txBody>
                  <a:tcPr/>
                </a:tc>
              </a:tr>
              <a:tr h="264640">
                <a:tc>
                  <a:txBody>
                    <a:bodyPr/>
                    <a:lstStyle/>
                    <a:p>
                      <a:r>
                        <a:rPr lang="en-AU" sz="1200" b="1" dirty="0" smtClean="0"/>
                        <a:t>Country</a:t>
                      </a:r>
                      <a:endParaRPr lang="en-AU" sz="1200" b="1" dirty="0"/>
                    </a:p>
                  </a:txBody>
                  <a:tcPr>
                    <a:solidFill>
                      <a:srgbClr val="92D050"/>
                    </a:solidFill>
                  </a:tcPr>
                </a:tc>
                <a:tc>
                  <a:txBody>
                    <a:bodyPr/>
                    <a:lstStyle/>
                    <a:p>
                      <a:r>
                        <a:rPr lang="en-AU" sz="1200" b="1" dirty="0" smtClean="0"/>
                        <a:t>Gabon</a:t>
                      </a:r>
                      <a:endParaRPr lang="en-AU" sz="1200" b="1" dirty="0"/>
                    </a:p>
                  </a:txBody>
                  <a:tcPr>
                    <a:solidFill>
                      <a:srgbClr val="92D050"/>
                    </a:solidFill>
                  </a:tcPr>
                </a:tc>
              </a:tr>
              <a:tr h="219901">
                <a:tc>
                  <a:txBody>
                    <a:bodyPr/>
                    <a:lstStyle/>
                    <a:p>
                      <a:r>
                        <a:rPr lang="en-AU" sz="1200" b="1" dirty="0" smtClean="0"/>
                        <a:t>Tenure</a:t>
                      </a:r>
                      <a:endParaRPr lang="en-AU" sz="1200" b="1" dirty="0"/>
                    </a:p>
                  </a:txBody>
                  <a:tcPr>
                    <a:solidFill>
                      <a:srgbClr val="FFFF00"/>
                    </a:solidFill>
                  </a:tcPr>
                </a:tc>
                <a:tc>
                  <a:txBody>
                    <a:bodyPr/>
                    <a:lstStyle/>
                    <a:p>
                      <a:r>
                        <a:rPr lang="en-AU" sz="1200" b="1" dirty="0" smtClean="0"/>
                        <a:t>Granted</a:t>
                      </a:r>
                      <a:r>
                        <a:rPr lang="en-AU" sz="1200" b="1" baseline="0" dirty="0" smtClean="0"/>
                        <a:t> PR</a:t>
                      </a:r>
                    </a:p>
                  </a:txBody>
                  <a:tcPr>
                    <a:solidFill>
                      <a:srgbClr val="FFFF00"/>
                    </a:solidFill>
                  </a:tcPr>
                </a:tc>
              </a:tr>
              <a:tr h="268184">
                <a:tc>
                  <a:txBody>
                    <a:bodyPr/>
                    <a:lstStyle/>
                    <a:p>
                      <a:r>
                        <a:rPr lang="en-AU" sz="1200" b="1" dirty="0" smtClean="0"/>
                        <a:t>Area</a:t>
                      </a:r>
                      <a:endParaRPr lang="en-AU" sz="1200" b="1" dirty="0"/>
                    </a:p>
                  </a:txBody>
                  <a:tcPr>
                    <a:solidFill>
                      <a:srgbClr val="00B0F0"/>
                    </a:solidFill>
                  </a:tcPr>
                </a:tc>
                <a:tc>
                  <a:txBody>
                    <a:bodyPr/>
                    <a:lstStyle/>
                    <a:p>
                      <a:r>
                        <a:rPr lang="en-AU" sz="1200" b="1" dirty="0" smtClean="0"/>
                        <a:t>1976km</a:t>
                      </a:r>
                      <a:r>
                        <a:rPr lang="en-AU" sz="1200" b="1" baseline="30000" dirty="0" smtClean="0"/>
                        <a:t>2</a:t>
                      </a:r>
                      <a:endParaRPr lang="en-AU" sz="1200" b="1" baseline="30000" dirty="0"/>
                    </a:p>
                  </a:txBody>
                  <a:tcPr>
                    <a:solidFill>
                      <a:srgbClr val="00B0F0"/>
                    </a:solidFill>
                  </a:tcPr>
                </a:tc>
              </a:tr>
            </a:tbl>
          </a:graphicData>
        </a:graphic>
      </p:graphicFrame>
      <p:graphicFrame>
        <p:nvGraphicFramePr>
          <p:cNvPr id="78" name="Table 77"/>
          <p:cNvGraphicFramePr>
            <a:graphicFrameLocks noGrp="1"/>
          </p:cNvGraphicFramePr>
          <p:nvPr>
            <p:extLst>
              <p:ext uri="{D42A27DB-BD31-4B8C-83A1-F6EECF244321}">
                <p14:modId xmlns:p14="http://schemas.microsoft.com/office/powerpoint/2010/main" val="1746788575"/>
              </p:ext>
            </p:extLst>
          </p:nvPr>
        </p:nvGraphicFramePr>
        <p:xfrm>
          <a:off x="3972204" y="4802179"/>
          <a:ext cx="1875703" cy="1127759"/>
        </p:xfrm>
        <a:graphic>
          <a:graphicData uri="http://schemas.openxmlformats.org/drawingml/2006/table">
            <a:tbl>
              <a:tblPr firstRow="1" bandRow="1">
                <a:tableStyleId>{5C22544A-7EE6-4342-B048-85BDC9FD1C3A}</a:tableStyleId>
              </a:tblPr>
              <a:tblGrid>
                <a:gridCol w="966162"/>
                <a:gridCol w="909541"/>
              </a:tblGrid>
              <a:tr h="0">
                <a:tc gridSpan="2">
                  <a:txBody>
                    <a:bodyPr/>
                    <a:lstStyle/>
                    <a:p>
                      <a:pPr algn="ctr"/>
                      <a:r>
                        <a:rPr lang="en-AU" sz="1400" dirty="0" smtClean="0"/>
                        <a:t>Tchibanga</a:t>
                      </a:r>
                      <a:endParaRPr lang="en-AU" sz="1400" dirty="0"/>
                    </a:p>
                  </a:txBody>
                  <a:tcPr>
                    <a:solidFill>
                      <a:srgbClr val="C00000"/>
                    </a:solidFill>
                  </a:tcPr>
                </a:tc>
                <a:tc hMerge="1">
                  <a:txBody>
                    <a:bodyPr/>
                    <a:lstStyle/>
                    <a:p>
                      <a:endParaRPr lang="en-AU" dirty="0"/>
                    </a:p>
                  </a:txBody>
                  <a:tcPr/>
                </a:tc>
              </a:tr>
              <a:tr h="264640">
                <a:tc>
                  <a:txBody>
                    <a:bodyPr/>
                    <a:lstStyle/>
                    <a:p>
                      <a:r>
                        <a:rPr lang="en-AU" sz="1200" b="1" dirty="0" smtClean="0"/>
                        <a:t>Country</a:t>
                      </a:r>
                      <a:endParaRPr lang="en-AU" sz="1200" b="1" dirty="0"/>
                    </a:p>
                  </a:txBody>
                  <a:tcPr>
                    <a:solidFill>
                      <a:srgbClr val="92D050"/>
                    </a:solidFill>
                  </a:tcPr>
                </a:tc>
                <a:tc>
                  <a:txBody>
                    <a:bodyPr/>
                    <a:lstStyle/>
                    <a:p>
                      <a:r>
                        <a:rPr lang="en-AU" sz="1200" b="1" dirty="0" smtClean="0"/>
                        <a:t>Gabon</a:t>
                      </a:r>
                      <a:endParaRPr lang="en-AU" sz="1200" b="1" dirty="0"/>
                    </a:p>
                  </a:txBody>
                  <a:tcPr>
                    <a:solidFill>
                      <a:srgbClr val="92D050"/>
                    </a:solidFill>
                  </a:tcPr>
                </a:tc>
              </a:tr>
              <a:tr h="268184">
                <a:tc>
                  <a:txBody>
                    <a:bodyPr/>
                    <a:lstStyle/>
                    <a:p>
                      <a:r>
                        <a:rPr lang="en-AU" sz="1200" b="1" dirty="0" smtClean="0"/>
                        <a:t>Tenure</a:t>
                      </a:r>
                      <a:endParaRPr lang="en-AU" sz="1200" b="1" dirty="0"/>
                    </a:p>
                  </a:txBody>
                  <a:tcPr>
                    <a:solidFill>
                      <a:srgbClr val="FFFF00"/>
                    </a:solidFill>
                  </a:tcPr>
                </a:tc>
                <a:tc>
                  <a:txBody>
                    <a:bodyPr/>
                    <a:lstStyle/>
                    <a:p>
                      <a:r>
                        <a:rPr lang="en-AU" sz="1200" b="1" dirty="0" smtClean="0"/>
                        <a:t>Granted</a:t>
                      </a:r>
                      <a:r>
                        <a:rPr lang="en-AU" sz="1200" b="1" baseline="0" dirty="0" smtClean="0"/>
                        <a:t> PR</a:t>
                      </a:r>
                    </a:p>
                  </a:txBody>
                  <a:tcPr>
                    <a:solidFill>
                      <a:srgbClr val="FFFF00"/>
                    </a:solidFill>
                  </a:tcPr>
                </a:tc>
              </a:tr>
              <a:tr h="268184">
                <a:tc>
                  <a:txBody>
                    <a:bodyPr/>
                    <a:lstStyle/>
                    <a:p>
                      <a:r>
                        <a:rPr lang="en-AU" sz="1200" b="1" dirty="0" smtClean="0"/>
                        <a:t>Area</a:t>
                      </a:r>
                      <a:endParaRPr lang="en-AU" sz="1200" b="1" dirty="0"/>
                    </a:p>
                  </a:txBody>
                  <a:tcPr>
                    <a:solidFill>
                      <a:srgbClr val="00B0F0"/>
                    </a:solidFill>
                  </a:tcPr>
                </a:tc>
                <a:tc>
                  <a:txBody>
                    <a:bodyPr/>
                    <a:lstStyle/>
                    <a:p>
                      <a:r>
                        <a:rPr lang="en-AU" sz="1200" b="1" dirty="0" smtClean="0"/>
                        <a:t>1977km</a:t>
                      </a:r>
                      <a:r>
                        <a:rPr lang="en-AU" sz="1200" b="1" baseline="30000" dirty="0" smtClean="0"/>
                        <a:t>2</a:t>
                      </a:r>
                      <a:endParaRPr lang="en-AU" sz="1200" b="1" baseline="30000" dirty="0"/>
                    </a:p>
                  </a:txBody>
                  <a:tcPr>
                    <a:solidFill>
                      <a:srgbClr val="00B0F0"/>
                    </a:solidFill>
                  </a:tcPr>
                </a:tc>
              </a:tr>
            </a:tbl>
          </a:graphicData>
        </a:graphic>
      </p:graphicFrame>
      <p:graphicFrame>
        <p:nvGraphicFramePr>
          <p:cNvPr id="79" name="Table 78"/>
          <p:cNvGraphicFramePr>
            <a:graphicFrameLocks noGrp="1"/>
          </p:cNvGraphicFramePr>
          <p:nvPr>
            <p:extLst>
              <p:ext uri="{D42A27DB-BD31-4B8C-83A1-F6EECF244321}">
                <p14:modId xmlns:p14="http://schemas.microsoft.com/office/powerpoint/2010/main" val="1658339307"/>
              </p:ext>
            </p:extLst>
          </p:nvPr>
        </p:nvGraphicFramePr>
        <p:xfrm>
          <a:off x="6616103" y="5342479"/>
          <a:ext cx="2134492" cy="1193800"/>
        </p:xfrm>
        <a:graphic>
          <a:graphicData uri="http://schemas.openxmlformats.org/drawingml/2006/table">
            <a:tbl>
              <a:tblPr firstRow="1" bandRow="1">
                <a:tableStyleId>{5C22544A-7EE6-4342-B048-85BDC9FD1C3A}</a:tableStyleId>
              </a:tblPr>
              <a:tblGrid>
                <a:gridCol w="966162"/>
                <a:gridCol w="1168330"/>
              </a:tblGrid>
              <a:tr h="370840">
                <a:tc gridSpan="2">
                  <a:txBody>
                    <a:bodyPr/>
                    <a:lstStyle/>
                    <a:p>
                      <a:pPr algn="ctr"/>
                      <a:r>
                        <a:rPr lang="en-AU" sz="1400" dirty="0" smtClean="0"/>
                        <a:t>Tchibanga</a:t>
                      </a:r>
                      <a:endParaRPr lang="en-AU" sz="1400" dirty="0"/>
                    </a:p>
                  </a:txBody>
                  <a:tcPr>
                    <a:solidFill>
                      <a:srgbClr val="C00000"/>
                    </a:solidFill>
                  </a:tcPr>
                </a:tc>
                <a:tc hMerge="1">
                  <a:txBody>
                    <a:bodyPr/>
                    <a:lstStyle/>
                    <a:p>
                      <a:endParaRPr lang="en-AU" dirty="0"/>
                    </a:p>
                  </a:txBody>
                  <a:tcPr/>
                </a:tc>
              </a:tr>
              <a:tr h="264640">
                <a:tc>
                  <a:txBody>
                    <a:bodyPr/>
                    <a:lstStyle/>
                    <a:p>
                      <a:r>
                        <a:rPr lang="en-AU" sz="1200" b="1" dirty="0" smtClean="0"/>
                        <a:t>Country</a:t>
                      </a:r>
                      <a:endParaRPr lang="en-AU" sz="1200" b="1" dirty="0"/>
                    </a:p>
                  </a:txBody>
                  <a:tcPr>
                    <a:solidFill>
                      <a:srgbClr val="92D050"/>
                    </a:solidFill>
                  </a:tcPr>
                </a:tc>
                <a:tc>
                  <a:txBody>
                    <a:bodyPr/>
                    <a:lstStyle/>
                    <a:p>
                      <a:r>
                        <a:rPr lang="en-AU" sz="1200" b="1" dirty="0" smtClean="0"/>
                        <a:t>Gabon</a:t>
                      </a:r>
                      <a:endParaRPr lang="en-AU" sz="1200" b="1" dirty="0"/>
                    </a:p>
                  </a:txBody>
                  <a:tcPr>
                    <a:solidFill>
                      <a:srgbClr val="92D050"/>
                    </a:solidFill>
                  </a:tcPr>
                </a:tc>
              </a:tr>
              <a:tr h="268184">
                <a:tc>
                  <a:txBody>
                    <a:bodyPr/>
                    <a:lstStyle/>
                    <a:p>
                      <a:r>
                        <a:rPr lang="en-AU" sz="1200" b="1" dirty="0" smtClean="0"/>
                        <a:t>Tenure</a:t>
                      </a:r>
                      <a:endParaRPr lang="en-AU" sz="1200" b="1" dirty="0"/>
                    </a:p>
                  </a:txBody>
                  <a:tcPr>
                    <a:solidFill>
                      <a:srgbClr val="FFFF00"/>
                    </a:solidFill>
                  </a:tcPr>
                </a:tc>
                <a:tc>
                  <a:txBody>
                    <a:bodyPr/>
                    <a:lstStyle/>
                    <a:p>
                      <a:r>
                        <a:rPr lang="en-AU" sz="1200" b="1" dirty="0" smtClean="0"/>
                        <a:t>Application</a:t>
                      </a:r>
                      <a:r>
                        <a:rPr lang="en-AU" sz="1200" b="1" baseline="0" dirty="0" smtClean="0"/>
                        <a:t> PR</a:t>
                      </a:r>
                    </a:p>
                  </a:txBody>
                  <a:tcPr>
                    <a:solidFill>
                      <a:srgbClr val="FFFF00"/>
                    </a:solidFill>
                  </a:tcPr>
                </a:tc>
              </a:tr>
              <a:tr h="268184">
                <a:tc>
                  <a:txBody>
                    <a:bodyPr/>
                    <a:lstStyle/>
                    <a:p>
                      <a:r>
                        <a:rPr lang="en-AU" sz="1200" b="1" dirty="0" smtClean="0"/>
                        <a:t>Area</a:t>
                      </a:r>
                      <a:endParaRPr lang="en-AU" sz="1200" b="1" dirty="0"/>
                    </a:p>
                  </a:txBody>
                  <a:tcPr>
                    <a:solidFill>
                      <a:srgbClr val="00B0F0"/>
                    </a:solidFill>
                  </a:tcPr>
                </a:tc>
                <a:tc>
                  <a:txBody>
                    <a:bodyPr/>
                    <a:lstStyle/>
                    <a:p>
                      <a:r>
                        <a:rPr lang="en-AU" sz="1200" b="1" dirty="0" smtClean="0"/>
                        <a:t>1400km</a:t>
                      </a:r>
                      <a:r>
                        <a:rPr lang="en-AU" sz="1200" b="1" baseline="30000" dirty="0" smtClean="0"/>
                        <a:t>2</a:t>
                      </a:r>
                      <a:endParaRPr lang="en-AU" sz="1200" b="1" baseline="30000" dirty="0"/>
                    </a:p>
                  </a:txBody>
                  <a:tcPr>
                    <a:solidFill>
                      <a:srgbClr val="00B0F0"/>
                    </a:solidFill>
                  </a:tcPr>
                </a:tc>
              </a:tr>
            </a:tbl>
          </a:graphicData>
        </a:graphic>
      </p:graphicFrame>
      <p:cxnSp>
        <p:nvCxnSpPr>
          <p:cNvPr id="23562" name="Straight Arrow Connector 23561"/>
          <p:cNvCxnSpPr>
            <a:stCxn id="78" idx="0"/>
          </p:cNvCxnSpPr>
          <p:nvPr/>
        </p:nvCxnSpPr>
        <p:spPr>
          <a:xfrm flipV="1">
            <a:off x="4910055" y="4221163"/>
            <a:ext cx="1023697" cy="581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564" name="Straight Arrow Connector 23563"/>
          <p:cNvCxnSpPr/>
          <p:nvPr/>
        </p:nvCxnSpPr>
        <p:spPr>
          <a:xfrm flipH="1" flipV="1">
            <a:off x="5933752" y="4221162"/>
            <a:ext cx="1051221" cy="11213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566" name="Straight Arrow Connector 23565"/>
          <p:cNvCxnSpPr>
            <a:stCxn id="75" idx="2"/>
          </p:cNvCxnSpPr>
          <p:nvPr/>
        </p:nvCxnSpPr>
        <p:spPr>
          <a:xfrm flipH="1">
            <a:off x="6176343" y="2869920"/>
            <a:ext cx="822078" cy="1022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67" name="Table 66"/>
          <p:cNvGraphicFramePr>
            <a:graphicFrameLocks noGrp="1"/>
          </p:cNvGraphicFramePr>
          <p:nvPr>
            <p:extLst>
              <p:ext uri="{D42A27DB-BD31-4B8C-83A1-F6EECF244321}">
                <p14:modId xmlns:p14="http://schemas.microsoft.com/office/powerpoint/2010/main" val="3237871117"/>
              </p:ext>
            </p:extLst>
          </p:nvPr>
        </p:nvGraphicFramePr>
        <p:xfrm>
          <a:off x="242889" y="1121195"/>
          <a:ext cx="3350916" cy="919480"/>
        </p:xfrm>
        <a:graphic>
          <a:graphicData uri="http://schemas.openxmlformats.org/drawingml/2006/table">
            <a:tbl>
              <a:tblPr firstRow="1" bandRow="1">
                <a:tableStyleId>{5C22544A-7EE6-4342-B048-85BDC9FD1C3A}</a:tableStyleId>
              </a:tblPr>
              <a:tblGrid>
                <a:gridCol w="1702869"/>
                <a:gridCol w="1648047"/>
              </a:tblGrid>
              <a:tr h="370840">
                <a:tc gridSpan="2">
                  <a:txBody>
                    <a:bodyPr/>
                    <a:lstStyle/>
                    <a:p>
                      <a:pPr algn="ctr"/>
                      <a:r>
                        <a:rPr lang="en-AU" dirty="0" smtClean="0"/>
                        <a:t>Capital Structure</a:t>
                      </a:r>
                      <a:endParaRPr lang="en-AU" dirty="0"/>
                    </a:p>
                  </a:txBody>
                  <a:tcPr>
                    <a:solidFill>
                      <a:srgbClr val="C00000"/>
                    </a:solidFill>
                  </a:tcPr>
                </a:tc>
                <a:tc hMerge="1">
                  <a:txBody>
                    <a:bodyPr/>
                    <a:lstStyle/>
                    <a:p>
                      <a:endParaRPr lang="en-AU" dirty="0"/>
                    </a:p>
                  </a:txBody>
                  <a:tcPr/>
                </a:tc>
              </a:tr>
              <a:tr h="264640">
                <a:tc>
                  <a:txBody>
                    <a:bodyPr/>
                    <a:lstStyle/>
                    <a:p>
                      <a:r>
                        <a:rPr lang="en-AU" sz="1200" dirty="0" smtClean="0"/>
                        <a:t>Issued Share Capital</a:t>
                      </a:r>
                      <a:endParaRPr lang="en-AU" sz="1200" dirty="0"/>
                    </a:p>
                  </a:txBody>
                  <a:tcPr>
                    <a:solidFill>
                      <a:schemeClr val="accent6">
                        <a:lumMod val="40000"/>
                        <a:lumOff val="60000"/>
                      </a:schemeClr>
                    </a:solidFill>
                  </a:tcPr>
                </a:tc>
                <a:tc>
                  <a:txBody>
                    <a:bodyPr/>
                    <a:lstStyle/>
                    <a:p>
                      <a:r>
                        <a:rPr lang="en-AU" sz="1200" dirty="0" smtClean="0"/>
                        <a:t>128.5m</a:t>
                      </a:r>
                      <a:endParaRPr lang="en-AU" sz="1200" dirty="0"/>
                    </a:p>
                  </a:txBody>
                  <a:tcPr>
                    <a:solidFill>
                      <a:schemeClr val="accent6">
                        <a:lumMod val="40000"/>
                        <a:lumOff val="60000"/>
                      </a:schemeClr>
                    </a:solidFill>
                  </a:tcPr>
                </a:tc>
              </a:tr>
              <a:tr h="268184">
                <a:tc>
                  <a:txBody>
                    <a:bodyPr/>
                    <a:lstStyle/>
                    <a:p>
                      <a:r>
                        <a:rPr lang="en-AU" sz="1200" dirty="0" smtClean="0"/>
                        <a:t>Options</a:t>
                      </a:r>
                      <a:endParaRPr lang="en-AU" sz="1200" dirty="0"/>
                    </a:p>
                  </a:txBody>
                  <a:tcPr>
                    <a:solidFill>
                      <a:schemeClr val="accent6">
                        <a:lumMod val="60000"/>
                        <a:lumOff val="40000"/>
                      </a:schemeClr>
                    </a:solidFill>
                  </a:tcPr>
                </a:tc>
                <a:tc>
                  <a:txBody>
                    <a:bodyPr/>
                    <a:lstStyle/>
                    <a:p>
                      <a:r>
                        <a:rPr lang="en-AU" sz="1200" dirty="0" smtClean="0"/>
                        <a:t>15.0m</a:t>
                      </a:r>
                      <a:endParaRPr lang="en-AU" sz="1200" dirty="0"/>
                    </a:p>
                  </a:txBody>
                  <a:tcPr>
                    <a:solidFill>
                      <a:schemeClr val="accent6">
                        <a:lumMod val="60000"/>
                        <a:lumOff val="40000"/>
                      </a:schemeClr>
                    </a:solidFill>
                  </a:tcPr>
                </a:tc>
              </a:tr>
            </a:tbl>
          </a:graphicData>
        </a:graphic>
      </p:graphicFrame>
    </p:spTree>
    <p:extLst>
      <p:ext uri="{BB962C8B-B14F-4D97-AF65-F5344CB8AC3E}">
        <p14:creationId xmlns:p14="http://schemas.microsoft.com/office/powerpoint/2010/main" val="26147112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3"/>
          <p:cNvSpPr txBox="1">
            <a:spLocks noChangeArrowheads="1"/>
          </p:cNvSpPr>
          <p:nvPr/>
        </p:nvSpPr>
        <p:spPr bwMode="auto">
          <a:xfrm>
            <a:off x="0" y="-15543"/>
            <a:ext cx="9144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sz="2000" dirty="0" smtClean="0"/>
              <a:t>Gabon – Iron </a:t>
            </a:r>
            <a:r>
              <a:rPr lang="en-AU" sz="2000" dirty="0"/>
              <a:t>R</a:t>
            </a:r>
            <a:r>
              <a:rPr lang="en-AU" sz="2000" dirty="0" smtClean="0"/>
              <a:t>ich, Supportive </a:t>
            </a:r>
            <a:r>
              <a:rPr lang="en-AU" sz="2000" dirty="0"/>
              <a:t>G</a:t>
            </a:r>
            <a:r>
              <a:rPr lang="en-AU" sz="2000" dirty="0" smtClean="0"/>
              <a:t>overnment – Infrastructure </a:t>
            </a:r>
            <a:endParaRPr lang="en-AU" sz="2000" dirty="0"/>
          </a:p>
        </p:txBody>
      </p:sp>
      <p:sp>
        <p:nvSpPr>
          <p:cNvPr id="3" name="TextBox 4"/>
          <p:cNvSpPr txBox="1">
            <a:spLocks noChangeArrowheads="1"/>
          </p:cNvSpPr>
          <p:nvPr/>
        </p:nvSpPr>
        <p:spPr bwMode="auto">
          <a:xfrm>
            <a:off x="4657726" y="950260"/>
            <a:ext cx="4471988" cy="550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7272" tIns="43637" rIns="87272" bIns="43637">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742950" indent="-28575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285750" lvl="1" eaLnBrk="1" hangingPunct="1">
              <a:buFont typeface="Arial" pitchFamily="34" charset="0"/>
              <a:buChar char="•"/>
              <a:defRPr/>
            </a:pPr>
            <a:r>
              <a:rPr lang="en-US" sz="1600" dirty="0" smtClean="0">
                <a:latin typeface="+mn-lt"/>
              </a:rPr>
              <a:t>Region highly prospective for iron ore – supported by presence of majors (Ivanhoe Glencore and </a:t>
            </a:r>
            <a:r>
              <a:rPr lang="en-US" sz="1600" dirty="0">
                <a:latin typeface="+mn-lt"/>
              </a:rPr>
              <a:t>Rio </a:t>
            </a:r>
            <a:r>
              <a:rPr lang="en-US" sz="1600" dirty="0" smtClean="0">
                <a:latin typeface="+mn-lt"/>
              </a:rPr>
              <a:t>Tinto)</a:t>
            </a:r>
            <a:endParaRPr lang="en-US" sz="1600" dirty="0">
              <a:latin typeface="+mn-lt"/>
            </a:endParaRPr>
          </a:p>
          <a:p>
            <a:pPr eaLnBrk="1" hangingPunct="1">
              <a:defRPr/>
            </a:pPr>
            <a:endParaRPr lang="en-US" sz="1600" dirty="0" smtClean="0">
              <a:latin typeface="+mn-lt"/>
            </a:endParaRPr>
          </a:p>
          <a:p>
            <a:pPr marL="285750" indent="-285750" eaLnBrk="1" hangingPunct="1">
              <a:buFont typeface="Arial" pitchFamily="34" charset="0"/>
              <a:buChar char="•"/>
              <a:defRPr/>
            </a:pPr>
            <a:r>
              <a:rPr lang="en-US" sz="1600" dirty="0" smtClean="0">
                <a:latin typeface="+mn-lt"/>
              </a:rPr>
              <a:t>Gabonese Government proactively diversifying export revenues away from oil</a:t>
            </a:r>
          </a:p>
          <a:p>
            <a:pPr marL="285750" indent="-285750" eaLnBrk="1" hangingPunct="1">
              <a:buFont typeface="Arial" pitchFamily="34" charset="0"/>
              <a:buChar char="•"/>
              <a:defRPr/>
            </a:pPr>
            <a:r>
              <a:rPr lang="en-AU" sz="1600" dirty="0">
                <a:latin typeface="+mn-lt"/>
              </a:rPr>
              <a:t>Trans-Gabonese Railway, Franceville to Port Owendo only 50% utilised, 5mtpa spare capacity</a:t>
            </a:r>
            <a:endParaRPr lang="en-US" sz="1600" dirty="0">
              <a:latin typeface="+mn-lt"/>
            </a:endParaRPr>
          </a:p>
          <a:p>
            <a:pPr marL="285750" indent="-285750" eaLnBrk="1" hangingPunct="1">
              <a:buFont typeface="Arial" pitchFamily="34" charset="0"/>
              <a:buChar char="•"/>
              <a:defRPr/>
            </a:pPr>
            <a:endParaRPr lang="en-US" sz="1600" dirty="0" smtClean="0">
              <a:latin typeface="+mn-lt"/>
            </a:endParaRPr>
          </a:p>
          <a:p>
            <a:pPr marL="285750" indent="-285750" eaLnBrk="1" hangingPunct="1">
              <a:buFont typeface="Arial" pitchFamily="34" charset="0"/>
              <a:buChar char="•"/>
              <a:defRPr/>
            </a:pPr>
            <a:r>
              <a:rPr lang="en-US" sz="1600" dirty="0" smtClean="0">
                <a:latin typeface="+mn-lt"/>
              </a:rPr>
              <a:t>Gabonese Government’s recent announcement to invest $14.4 billion in transport infrastructure including</a:t>
            </a:r>
            <a:r>
              <a:rPr lang="en-AU" sz="1600" dirty="0" smtClean="0">
                <a:latin typeface="+mn-lt"/>
              </a:rPr>
              <a:t> </a:t>
            </a:r>
            <a:r>
              <a:rPr lang="en-AU" sz="1600" dirty="0">
                <a:latin typeface="+mn-lt"/>
              </a:rPr>
              <a:t>255km </a:t>
            </a:r>
            <a:r>
              <a:rPr lang="en-AU" sz="1600" dirty="0" smtClean="0">
                <a:latin typeface="+mn-lt"/>
              </a:rPr>
              <a:t>rail extension from </a:t>
            </a:r>
            <a:r>
              <a:rPr lang="en-AU" sz="1600" dirty="0">
                <a:latin typeface="+mn-lt"/>
              </a:rPr>
              <a:t>Booue to Belinga </a:t>
            </a:r>
            <a:endParaRPr lang="en-AU" sz="1600" dirty="0" smtClean="0">
              <a:latin typeface="+mn-lt"/>
            </a:endParaRPr>
          </a:p>
          <a:p>
            <a:pPr marL="285750" indent="-285750" eaLnBrk="1" hangingPunct="1">
              <a:buFont typeface="Arial" pitchFamily="34" charset="0"/>
              <a:buChar char="•"/>
              <a:defRPr/>
            </a:pPr>
            <a:r>
              <a:rPr lang="en-AU" sz="1600" dirty="0">
                <a:latin typeface="+mn-lt"/>
              </a:rPr>
              <a:t>Government plan to double power generation capacity, including the development of a hydropower station at Booue</a:t>
            </a:r>
          </a:p>
          <a:p>
            <a:pPr eaLnBrk="1" hangingPunct="1">
              <a:defRPr/>
            </a:pPr>
            <a:endParaRPr lang="en-US" sz="1600" dirty="0" smtClean="0">
              <a:latin typeface="+mn-lt"/>
            </a:endParaRPr>
          </a:p>
          <a:p>
            <a:pPr marL="285750" indent="-285750" eaLnBrk="1" hangingPunct="1">
              <a:buFont typeface="Arial" pitchFamily="34" charset="0"/>
              <a:buChar char="•"/>
              <a:defRPr/>
            </a:pPr>
            <a:r>
              <a:rPr lang="en-US" sz="1600" dirty="0" smtClean="0">
                <a:latin typeface="+mn-lt"/>
              </a:rPr>
              <a:t>Mayumba Port Infrastructure works commenced Roads to be completed Q1 2014</a:t>
            </a:r>
          </a:p>
          <a:p>
            <a:pPr eaLnBrk="1" hangingPunct="1">
              <a:defRPr/>
            </a:pPr>
            <a:r>
              <a:rPr lang="en-US" sz="1600" dirty="0" smtClean="0">
                <a:latin typeface="+mn-lt"/>
              </a:rPr>
              <a:t>      Mayumba Port Bridge to be completed 2014</a:t>
            </a:r>
          </a:p>
          <a:p>
            <a:pPr eaLnBrk="1" hangingPunct="1">
              <a:defRPr/>
            </a:pPr>
            <a:endParaRPr lang="en-US" sz="1600" dirty="0">
              <a:latin typeface="+mn-lt"/>
            </a:endParaRPr>
          </a:p>
          <a:p>
            <a:pPr marL="285750" indent="-285750" eaLnBrk="1" hangingPunct="1">
              <a:buFont typeface="Arial" pitchFamily="34" charset="0"/>
              <a:buChar char="•"/>
              <a:defRPr/>
            </a:pPr>
            <a:r>
              <a:rPr lang="en-US" sz="1600" dirty="0" smtClean="0">
                <a:latin typeface="+mn-lt"/>
              </a:rPr>
              <a:t>Transparent mining and exploration regime</a:t>
            </a:r>
          </a:p>
        </p:txBody>
      </p:sp>
      <p:pic>
        <p:nvPicPr>
          <p:cNvPr id="4" name="Picture 3"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935" y="1033794"/>
            <a:ext cx="4221791" cy="534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a:off x="2128491" y="2511951"/>
            <a:ext cx="14401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108" y="3006599"/>
            <a:ext cx="576265"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ular Callout 10"/>
          <p:cNvSpPr/>
          <p:nvPr/>
        </p:nvSpPr>
        <p:spPr>
          <a:xfrm>
            <a:off x="3797167" y="1097343"/>
            <a:ext cx="648161" cy="369332"/>
          </a:xfrm>
          <a:prstGeom prst="wedgeRectCallout">
            <a:avLst>
              <a:gd name="adj1" fmla="val -180325"/>
              <a:gd name="adj2" fmla="val 443519"/>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TextBox 11"/>
          <p:cNvSpPr txBox="1"/>
          <p:nvPr/>
        </p:nvSpPr>
        <p:spPr>
          <a:xfrm>
            <a:off x="3700130" y="1097343"/>
            <a:ext cx="745198" cy="369332"/>
          </a:xfrm>
          <a:prstGeom prst="rect">
            <a:avLst/>
          </a:prstGeom>
          <a:solidFill>
            <a:schemeClr val="accent6">
              <a:lumMod val="60000"/>
              <a:lumOff val="40000"/>
            </a:schemeClr>
          </a:solidFill>
        </p:spPr>
        <p:txBody>
          <a:bodyPr wrap="square" rtlCol="0">
            <a:spAutoFit/>
          </a:bodyPr>
          <a:lstStyle/>
          <a:p>
            <a:pPr algn="ctr"/>
            <a:r>
              <a:rPr lang="en-AU" sz="600" b="1" dirty="0" smtClean="0">
                <a:solidFill>
                  <a:schemeClr val="bg1"/>
                </a:solidFill>
              </a:rPr>
              <a:t>POTENTIAL INFRASTRUCTURE CORRIDOR</a:t>
            </a:r>
            <a:endParaRPr lang="en-AU" sz="600" b="1" dirty="0">
              <a:solidFill>
                <a:schemeClr val="bg1"/>
              </a:solidFill>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9448" y="2789757"/>
            <a:ext cx="175319" cy="178825"/>
          </a:xfrm>
          <a:prstGeom prst="rect">
            <a:avLst/>
          </a:prstGeom>
        </p:spPr>
      </p:pic>
      <p:sp>
        <p:nvSpPr>
          <p:cNvPr id="7" name="TextBox 6"/>
          <p:cNvSpPr txBox="1"/>
          <p:nvPr/>
        </p:nvSpPr>
        <p:spPr>
          <a:xfrm>
            <a:off x="2574388" y="2813957"/>
            <a:ext cx="483306" cy="184666"/>
          </a:xfrm>
          <a:prstGeom prst="rect">
            <a:avLst/>
          </a:prstGeom>
          <a:noFill/>
        </p:spPr>
        <p:txBody>
          <a:bodyPr wrap="square" rtlCol="0">
            <a:spAutoFit/>
          </a:bodyPr>
          <a:lstStyle/>
          <a:p>
            <a:r>
              <a:rPr lang="en-AU" sz="600" b="1" spc="-10" dirty="0" smtClean="0">
                <a:solidFill>
                  <a:schemeClr val="bg2">
                    <a:lumMod val="10000"/>
                  </a:schemeClr>
                </a:solidFill>
                <a:effectLst>
                  <a:glow rad="12700">
                    <a:schemeClr val="tx1">
                      <a:lumMod val="50000"/>
                      <a:lumOff val="50000"/>
                      <a:alpha val="40000"/>
                    </a:schemeClr>
                  </a:glow>
                </a:effectLst>
                <a:latin typeface="Arial" pitchFamily="34" charset="0"/>
                <a:cs typeface="Arial" pitchFamily="34" charset="0"/>
              </a:rPr>
              <a:t>Booue</a:t>
            </a:r>
            <a:endParaRPr lang="en-AU" sz="600" b="1" spc="-10" dirty="0">
              <a:solidFill>
                <a:schemeClr val="bg2">
                  <a:lumMod val="10000"/>
                </a:schemeClr>
              </a:solidFill>
              <a:effectLst>
                <a:glow rad="12700">
                  <a:schemeClr val="tx1">
                    <a:lumMod val="50000"/>
                    <a:lumOff val="50000"/>
                    <a:alpha val="40000"/>
                  </a:schemeClr>
                </a:glow>
              </a:effectLst>
              <a:latin typeface="Arial" pitchFamily="34" charset="0"/>
              <a:cs typeface="Arial" pitchFamily="34" charset="0"/>
            </a:endParaRPr>
          </a:p>
        </p:txBody>
      </p:sp>
      <p:sp>
        <p:nvSpPr>
          <p:cNvPr id="9" name="Oval 8"/>
          <p:cNvSpPr/>
          <p:nvPr/>
        </p:nvSpPr>
        <p:spPr>
          <a:xfrm>
            <a:off x="2897981" y="2945722"/>
            <a:ext cx="45719" cy="45719"/>
          </a:xfrm>
          <a:prstGeom prst="ellipse">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6443138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23284" y="974727"/>
            <a:ext cx="5731233" cy="4065106"/>
            <a:chOff x="873126" y="1201737"/>
            <a:chExt cx="7466012" cy="5322759"/>
          </a:xfrm>
        </p:grpSpPr>
        <p:grpSp>
          <p:nvGrpSpPr>
            <p:cNvPr id="28" name="Group 9"/>
            <p:cNvGrpSpPr>
              <a:grpSpLocks/>
            </p:cNvGrpSpPr>
            <p:nvPr/>
          </p:nvGrpSpPr>
          <p:grpSpPr bwMode="auto">
            <a:xfrm>
              <a:off x="873126" y="1201737"/>
              <a:ext cx="7466012" cy="5322759"/>
              <a:chOff x="625475" y="754062"/>
              <a:chExt cx="7891462" cy="5730435"/>
            </a:xfrm>
          </p:grpSpPr>
          <p:grpSp>
            <p:nvGrpSpPr>
              <p:cNvPr id="30" name="Group 10"/>
              <p:cNvGrpSpPr>
                <a:grpSpLocks/>
              </p:cNvGrpSpPr>
              <p:nvPr/>
            </p:nvGrpSpPr>
            <p:grpSpPr bwMode="auto">
              <a:xfrm>
                <a:off x="625475" y="754062"/>
                <a:ext cx="7891462" cy="5730435"/>
                <a:chOff x="625475" y="754062"/>
                <a:chExt cx="7891462" cy="5730435"/>
              </a:xfrm>
            </p:grpSpPr>
            <p:pic>
              <p:nvPicPr>
                <p:cNvPr id="34" name="Picture 2" descr="C:\BSTOFFELL DATA\GABON\Gen_Corr_2012\Figures\TCH_MAG_TOP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75" y="754062"/>
                  <a:ext cx="7891462" cy="534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p:nvPr/>
              </p:nvSpPr>
              <p:spPr>
                <a:xfrm>
                  <a:off x="2196049" y="1412061"/>
                  <a:ext cx="144305" cy="145273"/>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36" name="Rectangle 35"/>
                <p:cNvSpPr/>
                <p:nvPr/>
              </p:nvSpPr>
              <p:spPr>
                <a:xfrm>
                  <a:off x="2123897" y="1196716"/>
                  <a:ext cx="144305" cy="143563"/>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37" name="Rectangle 36"/>
                <p:cNvSpPr/>
                <p:nvPr/>
              </p:nvSpPr>
              <p:spPr>
                <a:xfrm>
                  <a:off x="2412507" y="1485553"/>
                  <a:ext cx="142626" cy="143563"/>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38" name="Rectangle 37"/>
                <p:cNvSpPr/>
                <p:nvPr/>
              </p:nvSpPr>
              <p:spPr>
                <a:xfrm>
                  <a:off x="2482981" y="2143551"/>
                  <a:ext cx="144305" cy="143563"/>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39" name="Rectangle 38"/>
                <p:cNvSpPr/>
                <p:nvPr/>
              </p:nvSpPr>
              <p:spPr>
                <a:xfrm>
                  <a:off x="5291892" y="4293585"/>
                  <a:ext cx="144305" cy="143563"/>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40" name="Rectangle 39"/>
                <p:cNvSpPr/>
                <p:nvPr/>
              </p:nvSpPr>
              <p:spPr>
                <a:xfrm>
                  <a:off x="3276657" y="2492205"/>
                  <a:ext cx="142627" cy="145273"/>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41" name="Rectangle 40"/>
                <p:cNvSpPr/>
                <p:nvPr/>
              </p:nvSpPr>
              <p:spPr>
                <a:xfrm>
                  <a:off x="4486470" y="3645841"/>
                  <a:ext cx="144305" cy="143563"/>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42" name="Rectangle 41"/>
                <p:cNvSpPr/>
                <p:nvPr/>
              </p:nvSpPr>
              <p:spPr>
                <a:xfrm>
                  <a:off x="3635742" y="4365366"/>
                  <a:ext cx="144305" cy="143563"/>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43" name="Rectangle 42"/>
                <p:cNvSpPr/>
                <p:nvPr/>
              </p:nvSpPr>
              <p:spPr>
                <a:xfrm>
                  <a:off x="6011738" y="4300421"/>
                  <a:ext cx="144305" cy="143563"/>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44" name="Rectangle 43"/>
                <p:cNvSpPr/>
                <p:nvPr/>
              </p:nvSpPr>
              <p:spPr>
                <a:xfrm>
                  <a:off x="625475" y="6236819"/>
                  <a:ext cx="144305" cy="145272"/>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sp>
              <p:nvSpPr>
                <p:cNvPr id="45" name="TextBox 25"/>
                <p:cNvSpPr txBox="1">
                  <a:spLocks noChangeArrowheads="1"/>
                </p:cNvSpPr>
                <p:nvPr/>
              </p:nvSpPr>
              <p:spPr bwMode="auto">
                <a:xfrm>
                  <a:off x="827584" y="6165304"/>
                  <a:ext cx="2146445" cy="31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AU" sz="1200" dirty="0">
                      <a:latin typeface="+mn-lt"/>
                    </a:rPr>
                    <a:t>BRGM / Sysmin Fe-occurrence</a:t>
                  </a:r>
                </a:p>
              </p:txBody>
            </p:sp>
          </p:grpSp>
          <p:cxnSp>
            <p:nvCxnSpPr>
              <p:cNvPr id="31" name="Straight Connector 30"/>
              <p:cNvCxnSpPr/>
              <p:nvPr/>
            </p:nvCxnSpPr>
            <p:spPr>
              <a:xfrm>
                <a:off x="5075434" y="3645841"/>
                <a:ext cx="1728302" cy="1006653"/>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9" name="Freeform 28"/>
            <p:cNvSpPr/>
            <p:nvPr/>
          </p:nvSpPr>
          <p:spPr>
            <a:xfrm>
              <a:off x="2543175" y="3257551"/>
              <a:ext cx="4448175" cy="2219325"/>
            </a:xfrm>
            <a:custGeom>
              <a:avLst/>
              <a:gdLst>
                <a:gd name="connsiteX0" fmla="*/ 0 w 4448175"/>
                <a:gd name="connsiteY0" fmla="*/ 0 h 2219325"/>
                <a:gd name="connsiteX1" fmla="*/ 1181100 w 4448175"/>
                <a:gd name="connsiteY1" fmla="*/ 9525 h 2219325"/>
                <a:gd name="connsiteX2" fmla="*/ 1171575 w 4448175"/>
                <a:gd name="connsiteY2" fmla="*/ 285750 h 2219325"/>
                <a:gd name="connsiteX3" fmla="*/ 1638300 w 4448175"/>
                <a:gd name="connsiteY3" fmla="*/ 285750 h 2219325"/>
                <a:gd name="connsiteX4" fmla="*/ 1657350 w 4448175"/>
                <a:gd name="connsiteY4" fmla="*/ 1200150 h 2219325"/>
                <a:gd name="connsiteX5" fmla="*/ 2476500 w 4448175"/>
                <a:gd name="connsiteY5" fmla="*/ 1209675 h 2219325"/>
                <a:gd name="connsiteX6" fmla="*/ 2476500 w 4448175"/>
                <a:gd name="connsiteY6" fmla="*/ 57150 h 2219325"/>
                <a:gd name="connsiteX7" fmla="*/ 3048000 w 4448175"/>
                <a:gd name="connsiteY7" fmla="*/ 57150 h 2219325"/>
                <a:gd name="connsiteX8" fmla="*/ 3067050 w 4448175"/>
                <a:gd name="connsiteY8" fmla="*/ 514350 h 2219325"/>
                <a:gd name="connsiteX9" fmla="*/ 3533775 w 4448175"/>
                <a:gd name="connsiteY9" fmla="*/ 523875 h 2219325"/>
                <a:gd name="connsiteX10" fmla="*/ 3533775 w 4448175"/>
                <a:gd name="connsiteY10" fmla="*/ 752475 h 2219325"/>
                <a:gd name="connsiteX11" fmla="*/ 3752850 w 4448175"/>
                <a:gd name="connsiteY11" fmla="*/ 752475 h 2219325"/>
                <a:gd name="connsiteX12" fmla="*/ 3762375 w 4448175"/>
                <a:gd name="connsiteY12" fmla="*/ 981075 h 2219325"/>
                <a:gd name="connsiteX13" fmla="*/ 4229100 w 4448175"/>
                <a:gd name="connsiteY13" fmla="*/ 981075 h 2219325"/>
                <a:gd name="connsiteX14" fmla="*/ 4219575 w 4448175"/>
                <a:gd name="connsiteY14" fmla="*/ 1200150 h 2219325"/>
                <a:gd name="connsiteX15" fmla="*/ 4448175 w 4448175"/>
                <a:gd name="connsiteY15" fmla="*/ 1219200 h 2219325"/>
                <a:gd name="connsiteX16" fmla="*/ 4448175 w 4448175"/>
                <a:gd name="connsiteY16" fmla="*/ 1685925 h 2219325"/>
                <a:gd name="connsiteX17" fmla="*/ 3543300 w 4448175"/>
                <a:gd name="connsiteY17" fmla="*/ 1676400 h 2219325"/>
                <a:gd name="connsiteX18" fmla="*/ 3562350 w 4448175"/>
                <a:gd name="connsiteY18" fmla="*/ 1857375 h 2219325"/>
                <a:gd name="connsiteX19" fmla="*/ 3314700 w 4448175"/>
                <a:gd name="connsiteY19" fmla="*/ 1857375 h 2219325"/>
                <a:gd name="connsiteX20" fmla="*/ 3333750 w 4448175"/>
                <a:gd name="connsiteY20" fmla="*/ 2028825 h 2219325"/>
                <a:gd name="connsiteX21" fmla="*/ 3048000 w 4448175"/>
                <a:gd name="connsiteY21" fmla="*/ 2038350 h 2219325"/>
                <a:gd name="connsiteX22" fmla="*/ 3067050 w 4448175"/>
                <a:gd name="connsiteY22" fmla="*/ 2200275 h 2219325"/>
                <a:gd name="connsiteX23" fmla="*/ 2590800 w 4448175"/>
                <a:gd name="connsiteY23" fmla="*/ 2219325 h 2219325"/>
                <a:gd name="connsiteX24" fmla="*/ 2590800 w 4448175"/>
                <a:gd name="connsiteY24" fmla="*/ 2181225 h 2219325"/>
                <a:gd name="connsiteX25" fmla="*/ 2019300 w 4448175"/>
                <a:gd name="connsiteY25" fmla="*/ 2171700 h 2219325"/>
                <a:gd name="connsiteX26" fmla="*/ 2009775 w 4448175"/>
                <a:gd name="connsiteY26" fmla="*/ 1952625 h 2219325"/>
                <a:gd name="connsiteX27" fmla="*/ 1647825 w 4448175"/>
                <a:gd name="connsiteY27" fmla="*/ 1943100 h 2219325"/>
                <a:gd name="connsiteX28" fmla="*/ 1638300 w 4448175"/>
                <a:gd name="connsiteY28" fmla="*/ 1638300 h 2219325"/>
                <a:gd name="connsiteX29" fmla="*/ 1495425 w 4448175"/>
                <a:gd name="connsiteY29" fmla="*/ 1619250 h 2219325"/>
                <a:gd name="connsiteX30" fmla="*/ 1514475 w 4448175"/>
                <a:gd name="connsiteY30" fmla="*/ 1447800 h 2219325"/>
                <a:gd name="connsiteX31" fmla="*/ 885825 w 4448175"/>
                <a:gd name="connsiteY31" fmla="*/ 1466850 h 2219325"/>
                <a:gd name="connsiteX32" fmla="*/ 876300 w 4448175"/>
                <a:gd name="connsiteY32" fmla="*/ 1352550 h 2219325"/>
                <a:gd name="connsiteX33" fmla="*/ 523875 w 4448175"/>
                <a:gd name="connsiteY33" fmla="*/ 1362075 h 2219325"/>
                <a:gd name="connsiteX34" fmla="*/ 523875 w 4448175"/>
                <a:gd name="connsiteY34" fmla="*/ 990600 h 2219325"/>
                <a:gd name="connsiteX35" fmla="*/ 247650 w 4448175"/>
                <a:gd name="connsiteY35" fmla="*/ 981075 h 2219325"/>
                <a:gd name="connsiteX36" fmla="*/ 238125 w 4448175"/>
                <a:gd name="connsiteY36" fmla="*/ 533400 h 2219325"/>
                <a:gd name="connsiteX37" fmla="*/ 9525 w 4448175"/>
                <a:gd name="connsiteY37" fmla="*/ 523875 h 2219325"/>
                <a:gd name="connsiteX38" fmla="*/ 0 w 4448175"/>
                <a:gd name="connsiteY38" fmla="*/ 0 h 22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48175" h="2219325">
                  <a:moveTo>
                    <a:pt x="0" y="0"/>
                  </a:moveTo>
                  <a:lnTo>
                    <a:pt x="1181100" y="9525"/>
                  </a:lnTo>
                  <a:lnTo>
                    <a:pt x="1171575" y="285750"/>
                  </a:lnTo>
                  <a:lnTo>
                    <a:pt x="1638300" y="285750"/>
                  </a:lnTo>
                  <a:lnTo>
                    <a:pt x="1657350" y="1200150"/>
                  </a:lnTo>
                  <a:lnTo>
                    <a:pt x="2476500" y="1209675"/>
                  </a:lnTo>
                  <a:lnTo>
                    <a:pt x="2476500" y="57150"/>
                  </a:lnTo>
                  <a:lnTo>
                    <a:pt x="3048000" y="57150"/>
                  </a:lnTo>
                  <a:lnTo>
                    <a:pt x="3067050" y="514350"/>
                  </a:lnTo>
                  <a:lnTo>
                    <a:pt x="3533775" y="523875"/>
                  </a:lnTo>
                  <a:lnTo>
                    <a:pt x="3533775" y="752475"/>
                  </a:lnTo>
                  <a:lnTo>
                    <a:pt x="3752850" y="752475"/>
                  </a:lnTo>
                  <a:lnTo>
                    <a:pt x="3762375" y="981075"/>
                  </a:lnTo>
                  <a:lnTo>
                    <a:pt x="4229100" y="981075"/>
                  </a:lnTo>
                  <a:lnTo>
                    <a:pt x="4219575" y="1200150"/>
                  </a:lnTo>
                  <a:lnTo>
                    <a:pt x="4448175" y="1219200"/>
                  </a:lnTo>
                  <a:lnTo>
                    <a:pt x="4448175" y="1685925"/>
                  </a:lnTo>
                  <a:lnTo>
                    <a:pt x="3543300" y="1676400"/>
                  </a:lnTo>
                  <a:lnTo>
                    <a:pt x="3562350" y="1857375"/>
                  </a:lnTo>
                  <a:lnTo>
                    <a:pt x="3314700" y="1857375"/>
                  </a:lnTo>
                  <a:lnTo>
                    <a:pt x="3333750" y="2028825"/>
                  </a:lnTo>
                  <a:lnTo>
                    <a:pt x="3048000" y="2038350"/>
                  </a:lnTo>
                  <a:lnTo>
                    <a:pt x="3067050" y="2200275"/>
                  </a:lnTo>
                  <a:lnTo>
                    <a:pt x="2590800" y="2219325"/>
                  </a:lnTo>
                  <a:lnTo>
                    <a:pt x="2590800" y="2181225"/>
                  </a:lnTo>
                  <a:lnTo>
                    <a:pt x="2019300" y="2171700"/>
                  </a:lnTo>
                  <a:lnTo>
                    <a:pt x="2009775" y="1952625"/>
                  </a:lnTo>
                  <a:lnTo>
                    <a:pt x="1647825" y="1943100"/>
                  </a:lnTo>
                  <a:lnTo>
                    <a:pt x="1638300" y="1638300"/>
                  </a:lnTo>
                  <a:lnTo>
                    <a:pt x="1495425" y="1619250"/>
                  </a:lnTo>
                  <a:lnTo>
                    <a:pt x="1514475" y="1447800"/>
                  </a:lnTo>
                  <a:lnTo>
                    <a:pt x="885825" y="1466850"/>
                  </a:lnTo>
                  <a:lnTo>
                    <a:pt x="876300" y="1352550"/>
                  </a:lnTo>
                  <a:lnTo>
                    <a:pt x="523875" y="1362075"/>
                  </a:lnTo>
                  <a:lnTo>
                    <a:pt x="523875" y="990600"/>
                  </a:lnTo>
                  <a:lnTo>
                    <a:pt x="247650" y="981075"/>
                  </a:lnTo>
                  <a:lnTo>
                    <a:pt x="238125" y="533400"/>
                  </a:lnTo>
                  <a:lnTo>
                    <a:pt x="9525" y="523875"/>
                  </a:lnTo>
                  <a:lnTo>
                    <a:pt x="0" y="0"/>
                  </a:ln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AU" dirty="0"/>
            </a:p>
          </p:txBody>
        </p:sp>
      </p:grpSp>
      <p:sp>
        <p:nvSpPr>
          <p:cNvPr id="3" name="Rectangular Callout 2"/>
          <p:cNvSpPr/>
          <p:nvPr/>
        </p:nvSpPr>
        <p:spPr>
          <a:xfrm>
            <a:off x="382895" y="3259983"/>
            <a:ext cx="990411" cy="441402"/>
          </a:xfrm>
          <a:prstGeom prst="wedgeRectCallout">
            <a:avLst>
              <a:gd name="adj1" fmla="val 71897"/>
              <a:gd name="adj2" fmla="val -2299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914" name="Text Box 13"/>
          <p:cNvSpPr txBox="1">
            <a:spLocks noChangeArrowheads="1"/>
          </p:cNvSpPr>
          <p:nvPr/>
        </p:nvSpPr>
        <p:spPr bwMode="auto">
          <a:xfrm>
            <a:off x="0" y="11114"/>
            <a:ext cx="91440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2" tIns="43637" rIns="87272" bIns="43637" anchor="ctr"/>
          <a:lstStyle>
            <a:defPPr>
              <a:defRPr lang="en-US"/>
            </a:defPPr>
            <a:lvl1pPr indent="361950">
              <a:defRPr sz="2800">
                <a:latin typeface="Calibri" pitchFamily="34" charset="0"/>
                <a:cs typeface="Arial" charset="0"/>
              </a:defRPr>
            </a:lvl1pPr>
            <a:lvl2pPr marL="742950" indent="-285750" eaLnBrk="0" hangingPunct="0">
              <a:defRPr>
                <a:latin typeface="Arial" charset="0"/>
                <a:cs typeface="Arial" charset="0"/>
              </a:defRPr>
            </a:lvl2pPr>
            <a:lvl3pPr marL="1143000" indent="-228600" eaLnBrk="0" hangingPunct="0">
              <a:defRPr>
                <a:latin typeface="Arial" charset="0"/>
                <a:cs typeface="Arial" charset="0"/>
              </a:defRPr>
            </a:lvl3pPr>
            <a:lvl4pPr marL="1600200" indent="-228600" eaLnBrk="0" hangingPunct="0">
              <a:defRPr>
                <a:latin typeface="Arial" charset="0"/>
                <a:cs typeface="Arial" charset="0"/>
              </a:defRPr>
            </a:lvl4pPr>
            <a:lvl5pPr marL="2057400" indent="-228600" eaLnBrk="0" hangingPunct="0">
              <a:defRPr>
                <a:latin typeface="Arial" charset="0"/>
                <a:cs typeface="Arial" charset="0"/>
              </a:defRPr>
            </a:lvl5pPr>
            <a:lvl6pPr marL="2514600" indent="-228600" eaLnBrk="0" fontAlgn="base" hangingPunct="0">
              <a:spcBef>
                <a:spcPct val="0"/>
              </a:spcBef>
              <a:spcAft>
                <a:spcPct val="0"/>
              </a:spcAft>
              <a:defRPr>
                <a:latin typeface="Arial" charset="0"/>
                <a:cs typeface="Arial" charset="0"/>
              </a:defRPr>
            </a:lvl6pPr>
            <a:lvl7pPr marL="2971800" indent="-228600" eaLnBrk="0" fontAlgn="base" hangingPunct="0">
              <a:spcBef>
                <a:spcPct val="0"/>
              </a:spcBef>
              <a:spcAft>
                <a:spcPct val="0"/>
              </a:spcAft>
              <a:defRPr>
                <a:latin typeface="Arial" charset="0"/>
                <a:cs typeface="Arial" charset="0"/>
              </a:defRPr>
            </a:lvl7pPr>
            <a:lvl8pPr marL="3429000" indent="-228600" eaLnBrk="0" fontAlgn="base" hangingPunct="0">
              <a:spcBef>
                <a:spcPct val="0"/>
              </a:spcBef>
              <a:spcAft>
                <a:spcPct val="0"/>
              </a:spcAft>
              <a:defRPr>
                <a:latin typeface="Arial" charset="0"/>
                <a:cs typeface="Arial" charset="0"/>
              </a:defRPr>
            </a:lvl8pPr>
            <a:lvl9pPr marL="3886200" indent="-228600" eaLnBrk="0" fontAlgn="base" hangingPunct="0">
              <a:spcBef>
                <a:spcPct val="0"/>
              </a:spcBef>
              <a:spcAft>
                <a:spcPct val="0"/>
              </a:spcAft>
              <a:defRPr>
                <a:latin typeface="Arial" charset="0"/>
                <a:cs typeface="Arial" charset="0"/>
              </a:defRPr>
            </a:lvl9pPr>
          </a:lstStyle>
          <a:p>
            <a:r>
              <a:rPr lang="en-AU" sz="2000" dirty="0"/>
              <a:t>Tchibanga – </a:t>
            </a:r>
            <a:r>
              <a:rPr lang="en-AU" sz="2000" dirty="0" smtClean="0"/>
              <a:t>High Grade Iron Potential</a:t>
            </a:r>
            <a:r>
              <a:rPr lang="en-AU" sz="2000" dirty="0"/>
              <a:t>, </a:t>
            </a:r>
            <a:r>
              <a:rPr lang="en-AU" sz="2000" dirty="0" smtClean="0"/>
              <a:t>&lt;70km </a:t>
            </a:r>
            <a:r>
              <a:rPr lang="en-AU" sz="2000" dirty="0"/>
              <a:t>to </a:t>
            </a:r>
            <a:r>
              <a:rPr lang="en-AU" sz="2000" dirty="0" smtClean="0"/>
              <a:t>Port</a:t>
            </a:r>
            <a:endParaRPr lang="en-AU" sz="2000" dirty="0"/>
          </a:p>
        </p:txBody>
      </p:sp>
      <p:sp>
        <p:nvSpPr>
          <p:cNvPr id="46" name="Rounded Rectangular Callout 45"/>
          <p:cNvSpPr/>
          <p:nvPr/>
        </p:nvSpPr>
        <p:spPr>
          <a:xfrm>
            <a:off x="4328513" y="2413591"/>
            <a:ext cx="1626004" cy="538265"/>
          </a:xfrm>
          <a:prstGeom prst="wedgeRoundRectCallout">
            <a:avLst>
              <a:gd name="adj1" fmla="val -55685"/>
              <a:gd name="adj2" fmla="val 14260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0"/>
              </a:spcAft>
            </a:pPr>
            <a:r>
              <a:rPr lang="en-AU" sz="900" b="1" dirty="0" smtClean="0">
                <a:solidFill>
                  <a:srgbClr val="000000"/>
                </a:solidFill>
                <a:effectLst/>
                <a:ea typeface="Calibri"/>
                <a:cs typeface="Times New Roman"/>
              </a:rPr>
              <a:t>Mont Pele</a:t>
            </a:r>
          </a:p>
          <a:p>
            <a:pPr algn="ctr">
              <a:lnSpc>
                <a:spcPct val="115000"/>
              </a:lnSpc>
              <a:spcAft>
                <a:spcPts val="0"/>
              </a:spcAft>
            </a:pPr>
            <a:r>
              <a:rPr lang="en-AU" sz="900" dirty="0" smtClean="0">
                <a:solidFill>
                  <a:srgbClr val="000000"/>
                </a:solidFill>
                <a:effectLst/>
                <a:ea typeface="Calibri"/>
                <a:cs typeface="Times New Roman"/>
              </a:rPr>
              <a:t>&gt;40km strike potential</a:t>
            </a:r>
          </a:p>
          <a:p>
            <a:pPr algn="ctr">
              <a:lnSpc>
                <a:spcPct val="115000"/>
              </a:lnSpc>
              <a:spcAft>
                <a:spcPts val="0"/>
              </a:spcAft>
            </a:pPr>
            <a:r>
              <a:rPr lang="en-AU" sz="900" dirty="0" smtClean="0">
                <a:solidFill>
                  <a:srgbClr val="000000"/>
                </a:solidFill>
                <a:ea typeface="Calibri"/>
                <a:cs typeface="Times New Roman"/>
              </a:rPr>
              <a:t>Hematite Schists</a:t>
            </a:r>
            <a:endParaRPr lang="en-AU" sz="900" dirty="0">
              <a:effectLst/>
              <a:ea typeface="Calibri"/>
              <a:cs typeface="Times New Roman"/>
            </a:endParaRPr>
          </a:p>
        </p:txBody>
      </p:sp>
      <p:sp>
        <p:nvSpPr>
          <p:cNvPr id="2" name="TextBox 1"/>
          <p:cNvSpPr txBox="1"/>
          <p:nvPr/>
        </p:nvSpPr>
        <p:spPr>
          <a:xfrm>
            <a:off x="351005" y="3290325"/>
            <a:ext cx="960519" cy="246221"/>
          </a:xfrm>
          <a:prstGeom prst="rect">
            <a:avLst/>
          </a:prstGeom>
          <a:noFill/>
        </p:spPr>
        <p:txBody>
          <a:bodyPr wrap="none" rtlCol="0">
            <a:spAutoFit/>
          </a:bodyPr>
          <a:lstStyle/>
          <a:p>
            <a:r>
              <a:rPr lang="en-AU" sz="1000" dirty="0" smtClean="0"/>
              <a:t>Mayumba Port</a:t>
            </a:r>
            <a:endParaRPr lang="en-AU" sz="1000" dirty="0"/>
          </a:p>
        </p:txBody>
      </p:sp>
      <p:sp>
        <p:nvSpPr>
          <p:cNvPr id="32" name="Rounded Rectangular Callout 31"/>
          <p:cNvSpPr/>
          <p:nvPr/>
        </p:nvSpPr>
        <p:spPr>
          <a:xfrm>
            <a:off x="2200517" y="1168692"/>
            <a:ext cx="1803471" cy="467576"/>
          </a:xfrm>
          <a:prstGeom prst="wedgeRoundRectCallout">
            <a:avLst>
              <a:gd name="adj1" fmla="val -89885"/>
              <a:gd name="adj2" fmla="val 7017"/>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0"/>
              </a:spcAft>
            </a:pPr>
            <a:r>
              <a:rPr lang="en-AU" sz="900" dirty="0" smtClean="0">
                <a:solidFill>
                  <a:srgbClr val="000000"/>
                </a:solidFill>
                <a:ea typeface="Calibri"/>
                <a:cs typeface="Times New Roman"/>
              </a:rPr>
              <a:t>Milingui Resources @180Mt</a:t>
            </a:r>
          </a:p>
          <a:p>
            <a:pPr algn="ctr">
              <a:lnSpc>
                <a:spcPct val="115000"/>
              </a:lnSpc>
              <a:spcAft>
                <a:spcPts val="0"/>
              </a:spcAft>
            </a:pPr>
            <a:r>
              <a:rPr lang="en-AU" sz="900" dirty="0" smtClean="0">
                <a:solidFill>
                  <a:srgbClr val="000000"/>
                </a:solidFill>
                <a:effectLst/>
                <a:ea typeface="Calibri"/>
                <a:cs typeface="Times New Roman"/>
              </a:rPr>
              <a:t>(National Park)</a:t>
            </a:r>
            <a:endParaRPr lang="en-AU" sz="900" dirty="0">
              <a:effectLst/>
              <a:ea typeface="Calibri"/>
              <a:cs typeface="Times New Roman"/>
            </a:endParaRPr>
          </a:p>
        </p:txBody>
      </p:sp>
      <p:pic>
        <p:nvPicPr>
          <p:cNvPr id="1026" name="Picture 2" descr="http://aux.iconpedia.net/uploads/149347659718228412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900" y="3367060"/>
            <a:ext cx="424728" cy="42472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060558" y="974727"/>
            <a:ext cx="2838894" cy="4832092"/>
          </a:xfrm>
          <a:prstGeom prst="rect">
            <a:avLst/>
          </a:prstGeom>
        </p:spPr>
        <p:txBody>
          <a:bodyPr wrap="square">
            <a:spAutoFit/>
          </a:bodyPr>
          <a:lstStyle/>
          <a:p>
            <a:pPr>
              <a:defRPr/>
            </a:pPr>
            <a:r>
              <a:rPr lang="en-US" sz="1400" dirty="0"/>
              <a:t>Preliminary Interpretation</a:t>
            </a:r>
          </a:p>
          <a:p>
            <a:pPr marL="272726" indent="-272726">
              <a:buFont typeface="Arial" pitchFamily="34" charset="0"/>
              <a:buChar char="•"/>
              <a:defRPr/>
            </a:pPr>
            <a:r>
              <a:rPr lang="en-US" sz="1400" dirty="0" smtClean="0"/>
              <a:t>Recently acquired Falcon Gravity Data, cost saving of $900k</a:t>
            </a:r>
          </a:p>
          <a:p>
            <a:pPr marL="272726" indent="-272726">
              <a:buFont typeface="Arial" pitchFamily="34" charset="0"/>
              <a:buChar char="•"/>
              <a:defRPr/>
            </a:pPr>
            <a:r>
              <a:rPr lang="en-US" sz="1400" dirty="0" smtClean="0"/>
              <a:t>Based on “new” data, additional 1400km</a:t>
            </a:r>
            <a:r>
              <a:rPr lang="en-US" sz="1400" baseline="30000" dirty="0"/>
              <a:t>2</a:t>
            </a:r>
            <a:r>
              <a:rPr lang="en-US" sz="1400" dirty="0" smtClean="0"/>
              <a:t>application. 100% Gravity coverage.</a:t>
            </a:r>
          </a:p>
          <a:p>
            <a:pPr marL="272726" indent="-272726">
              <a:buFont typeface="Arial" pitchFamily="34" charset="0"/>
              <a:buChar char="•"/>
              <a:defRPr/>
            </a:pPr>
            <a:r>
              <a:rPr lang="en-US" sz="1400" dirty="0" smtClean="0"/>
              <a:t>Strong magnetic &amp; Gravity </a:t>
            </a:r>
            <a:r>
              <a:rPr lang="en-US" sz="1400" dirty="0"/>
              <a:t>response, similar to </a:t>
            </a:r>
            <a:r>
              <a:rPr lang="en-US" sz="1400" dirty="0" smtClean="0"/>
              <a:t>Milingui</a:t>
            </a:r>
            <a:endParaRPr lang="en-US" sz="1400" dirty="0"/>
          </a:p>
          <a:p>
            <a:pPr marL="285750" indent="-285750">
              <a:buFont typeface="Arial" pitchFamily="34" charset="0"/>
              <a:buChar char="•"/>
            </a:pPr>
            <a:r>
              <a:rPr lang="en-AU" sz="1400" dirty="0"/>
              <a:t>C</a:t>
            </a:r>
            <a:r>
              <a:rPr lang="en-AU" sz="1400" dirty="0" smtClean="0"/>
              <a:t>urrent </a:t>
            </a:r>
            <a:r>
              <a:rPr lang="en-AU" sz="1400" dirty="0"/>
              <a:t>sampling and mapping further confirms a correlation of the characteristic signatures provided by magnetics, gravity and topography data</a:t>
            </a:r>
            <a:r>
              <a:rPr lang="en-AU" sz="1400" dirty="0" smtClean="0"/>
              <a:t>.</a:t>
            </a:r>
            <a:endParaRPr lang="en-AU" sz="1400" dirty="0"/>
          </a:p>
          <a:p>
            <a:pPr>
              <a:defRPr/>
            </a:pPr>
            <a:r>
              <a:rPr lang="en-US" sz="1400" dirty="0" smtClean="0"/>
              <a:t>Preliminary </a:t>
            </a:r>
            <a:r>
              <a:rPr lang="en-US" sz="1400" dirty="0"/>
              <a:t>Field Work</a:t>
            </a:r>
          </a:p>
          <a:p>
            <a:pPr marL="272726" indent="-272726">
              <a:buFont typeface="Arial" pitchFamily="34" charset="0"/>
              <a:buChar char="•"/>
              <a:defRPr/>
            </a:pPr>
            <a:r>
              <a:rPr lang="en-US" sz="1400" dirty="0"/>
              <a:t>Confirmation of BIF and hematite</a:t>
            </a:r>
          </a:p>
          <a:p>
            <a:pPr marL="272726" indent="-272726">
              <a:buFont typeface="Arial" pitchFamily="34" charset="0"/>
              <a:buChar char="•"/>
              <a:defRPr/>
            </a:pPr>
            <a:r>
              <a:rPr lang="en-US" sz="1400" dirty="0"/>
              <a:t>Grades </a:t>
            </a:r>
            <a:r>
              <a:rPr lang="en-US" sz="1400" dirty="0" smtClean="0"/>
              <a:t>up to 62% </a:t>
            </a:r>
            <a:r>
              <a:rPr lang="en-US" sz="1400" dirty="0"/>
              <a:t>Fe </a:t>
            </a:r>
            <a:r>
              <a:rPr lang="en-US" sz="1400" dirty="0" smtClean="0"/>
              <a:t>Preliminary </a:t>
            </a:r>
            <a:r>
              <a:rPr lang="en-US" sz="1400" dirty="0"/>
              <a:t>Exploration Targets </a:t>
            </a:r>
            <a:r>
              <a:rPr lang="en-US" sz="1400" dirty="0" smtClean="0"/>
              <a:t>600Mt (conservative at10km strike length but </a:t>
            </a:r>
            <a:r>
              <a:rPr lang="en-US" sz="1400" dirty="0"/>
              <a:t>potential for more)</a:t>
            </a:r>
          </a:p>
          <a:p>
            <a:pPr marL="272726" indent="-272726">
              <a:buFont typeface="Arial" pitchFamily="34" charset="0"/>
              <a:buChar char="•"/>
              <a:defRPr/>
            </a:pPr>
            <a:r>
              <a:rPr lang="en-US" sz="1400" dirty="0"/>
              <a:t>Established relationship with key local stakeholders</a:t>
            </a:r>
          </a:p>
        </p:txBody>
      </p:sp>
      <p:sp>
        <p:nvSpPr>
          <p:cNvPr id="11" name="Rectangle 10"/>
          <p:cNvSpPr/>
          <p:nvPr/>
        </p:nvSpPr>
        <p:spPr>
          <a:xfrm>
            <a:off x="116958" y="5133483"/>
            <a:ext cx="5819029" cy="984885"/>
          </a:xfrm>
          <a:prstGeom prst="rect">
            <a:avLst/>
          </a:prstGeom>
        </p:spPr>
        <p:txBody>
          <a:bodyPr wrap="square">
            <a:spAutoFit/>
          </a:bodyPr>
          <a:lstStyle/>
          <a:p>
            <a:r>
              <a:rPr lang="en-AU" sz="1600" dirty="0" smtClean="0"/>
              <a:t>Infrastructure underway </a:t>
            </a:r>
          </a:p>
          <a:p>
            <a:pPr marL="285750" indent="-285750">
              <a:buFont typeface="Arial" pitchFamily="34" charset="0"/>
              <a:buChar char="•"/>
            </a:pPr>
            <a:r>
              <a:rPr lang="en-AU" sz="1400" dirty="0" smtClean="0"/>
              <a:t>Road to Tchibanga scheduled to be completed </a:t>
            </a:r>
            <a:r>
              <a:rPr lang="en-AU" sz="1400" dirty="0"/>
              <a:t> </a:t>
            </a:r>
            <a:r>
              <a:rPr lang="en-AU" sz="1400" dirty="0" smtClean="0"/>
              <a:t>Q1 2014 </a:t>
            </a:r>
          </a:p>
          <a:p>
            <a:pPr marL="285750" indent="-285750">
              <a:buFont typeface="Arial" pitchFamily="34" charset="0"/>
              <a:buChar char="•"/>
            </a:pPr>
            <a:r>
              <a:rPr lang="en-AU" sz="1400" dirty="0" smtClean="0"/>
              <a:t>Bridge to Mayumba Port scheduled </a:t>
            </a:r>
            <a:r>
              <a:rPr lang="en-AU" sz="1400" dirty="0"/>
              <a:t>to be completed </a:t>
            </a:r>
            <a:r>
              <a:rPr lang="en-AU" sz="1400" dirty="0" smtClean="0"/>
              <a:t> 2014</a:t>
            </a:r>
            <a:endParaRPr lang="en-AU" sz="1400" dirty="0"/>
          </a:p>
          <a:p>
            <a:pPr marL="285750" indent="-285750">
              <a:buFont typeface="Arial" pitchFamily="34" charset="0"/>
              <a:buChar char="•"/>
            </a:pPr>
            <a:endParaRPr lang="en-AU" sz="1400" dirty="0"/>
          </a:p>
        </p:txBody>
      </p:sp>
      <p:graphicFrame>
        <p:nvGraphicFramePr>
          <p:cNvPr id="33" name="Table 32"/>
          <p:cNvGraphicFramePr>
            <a:graphicFrameLocks noGrp="1"/>
          </p:cNvGraphicFramePr>
          <p:nvPr>
            <p:extLst>
              <p:ext uri="{D42A27DB-BD31-4B8C-83A1-F6EECF244321}">
                <p14:modId xmlns:p14="http://schemas.microsoft.com/office/powerpoint/2010/main" val="244722295"/>
              </p:ext>
            </p:extLst>
          </p:nvPr>
        </p:nvGraphicFramePr>
        <p:xfrm>
          <a:off x="66082" y="6023738"/>
          <a:ext cx="9011836" cy="714868"/>
        </p:xfrm>
        <a:graphic>
          <a:graphicData uri="http://schemas.openxmlformats.org/drawingml/2006/table">
            <a:tbl>
              <a:tblPr firstRow="1" bandRow="1">
                <a:tableStyleId>{5C22544A-7EE6-4342-B048-85BDC9FD1C3A}</a:tableStyleId>
              </a:tblPr>
              <a:tblGrid>
                <a:gridCol w="1158377"/>
                <a:gridCol w="1091152"/>
                <a:gridCol w="861237"/>
                <a:gridCol w="999460"/>
                <a:gridCol w="1052624"/>
                <a:gridCol w="1095153"/>
                <a:gridCol w="1499191"/>
                <a:gridCol w="1254642"/>
              </a:tblGrid>
              <a:tr h="386130">
                <a:tc>
                  <a:txBody>
                    <a:bodyPr/>
                    <a:lstStyle/>
                    <a:p>
                      <a:pPr algn="ctr"/>
                      <a:r>
                        <a:rPr lang="en-AU" sz="1100" dirty="0" smtClean="0"/>
                        <a:t>Location</a:t>
                      </a:r>
                      <a:endParaRPr lang="en-AU" sz="1100" dirty="0"/>
                    </a:p>
                  </a:txBody>
                  <a:tcPr>
                    <a:solidFill>
                      <a:srgbClr val="C00000"/>
                    </a:solidFill>
                  </a:tcPr>
                </a:tc>
                <a:tc>
                  <a:txBody>
                    <a:bodyPr/>
                    <a:lstStyle/>
                    <a:p>
                      <a:pPr algn="ctr"/>
                      <a:r>
                        <a:rPr lang="en-AU" sz="1100" dirty="0" smtClean="0"/>
                        <a:t>Strike Length</a:t>
                      </a:r>
                    </a:p>
                    <a:p>
                      <a:pPr algn="ctr"/>
                      <a:r>
                        <a:rPr lang="en-AU" sz="1100" dirty="0" smtClean="0"/>
                        <a:t>(km)</a:t>
                      </a:r>
                      <a:endParaRPr lang="en-AU" sz="1100" dirty="0"/>
                    </a:p>
                  </a:txBody>
                  <a:tcPr>
                    <a:solidFill>
                      <a:srgbClr val="C00000"/>
                    </a:solidFill>
                  </a:tcPr>
                </a:tc>
                <a:tc>
                  <a:txBody>
                    <a:bodyPr/>
                    <a:lstStyle/>
                    <a:p>
                      <a:pPr algn="ctr"/>
                      <a:r>
                        <a:rPr lang="en-AU" sz="1100" dirty="0" smtClean="0"/>
                        <a:t>Width</a:t>
                      </a:r>
                    </a:p>
                    <a:p>
                      <a:pPr algn="ctr"/>
                      <a:r>
                        <a:rPr lang="en-AU" sz="1100" dirty="0" smtClean="0"/>
                        <a:t>(m)</a:t>
                      </a:r>
                      <a:endParaRPr lang="en-AU" sz="1100" dirty="0"/>
                    </a:p>
                  </a:txBody>
                  <a:tcPr>
                    <a:solidFill>
                      <a:srgbClr val="C00000"/>
                    </a:solidFill>
                  </a:tcPr>
                </a:tc>
                <a:tc>
                  <a:txBody>
                    <a:bodyPr/>
                    <a:lstStyle/>
                    <a:p>
                      <a:pPr algn="ctr"/>
                      <a:r>
                        <a:rPr lang="en-AU" sz="1100" dirty="0" smtClean="0"/>
                        <a:t>Depth</a:t>
                      </a:r>
                    </a:p>
                    <a:p>
                      <a:pPr algn="ctr"/>
                      <a:r>
                        <a:rPr lang="en-AU" sz="1100" dirty="0" smtClean="0"/>
                        <a:t>(m)</a:t>
                      </a:r>
                      <a:endParaRPr lang="en-AU" sz="1100" dirty="0"/>
                    </a:p>
                  </a:txBody>
                  <a:tcPr>
                    <a:solidFill>
                      <a:srgbClr val="C00000"/>
                    </a:solidFill>
                  </a:tcPr>
                </a:tc>
                <a:tc>
                  <a:txBody>
                    <a:bodyPr/>
                    <a:lstStyle/>
                    <a:p>
                      <a:pPr algn="ctr"/>
                      <a:r>
                        <a:rPr lang="en-AU" sz="1100" dirty="0" smtClean="0"/>
                        <a:t>Specific </a:t>
                      </a:r>
                    </a:p>
                    <a:p>
                      <a:pPr algn="ctr"/>
                      <a:r>
                        <a:rPr lang="en-AU" sz="1100" dirty="0" err="1" smtClean="0"/>
                        <a:t>Gavity</a:t>
                      </a:r>
                      <a:endParaRPr lang="en-AU" sz="1100" dirty="0"/>
                    </a:p>
                  </a:txBody>
                  <a:tcPr>
                    <a:solidFill>
                      <a:srgbClr val="C00000"/>
                    </a:solidFill>
                  </a:tcPr>
                </a:tc>
                <a:tc>
                  <a:txBody>
                    <a:bodyPr/>
                    <a:lstStyle/>
                    <a:p>
                      <a:pPr algn="ctr"/>
                      <a:r>
                        <a:rPr lang="en-AU" sz="1100" dirty="0" smtClean="0"/>
                        <a:t>Fe%</a:t>
                      </a:r>
                      <a:endParaRPr lang="en-AU" sz="1100" dirty="0"/>
                    </a:p>
                  </a:txBody>
                  <a:tcPr>
                    <a:solidFill>
                      <a:srgbClr val="C00000"/>
                    </a:solidFill>
                  </a:tcPr>
                </a:tc>
                <a:tc>
                  <a:txBody>
                    <a:bodyPr/>
                    <a:lstStyle/>
                    <a:p>
                      <a:pPr algn="ctr"/>
                      <a:r>
                        <a:rPr lang="en-AU" sz="1100" dirty="0" smtClean="0"/>
                        <a:t>Exploration Target </a:t>
                      </a:r>
                    </a:p>
                    <a:p>
                      <a:pPr algn="ctr"/>
                      <a:r>
                        <a:rPr lang="en-AU" sz="1100" dirty="0" smtClean="0"/>
                        <a:t>(Mt)</a:t>
                      </a:r>
                      <a:endParaRPr lang="en-AU" sz="1100" dirty="0"/>
                    </a:p>
                  </a:txBody>
                  <a:tcPr>
                    <a:solidFill>
                      <a:srgbClr val="C00000"/>
                    </a:solidFill>
                  </a:tcPr>
                </a:tc>
                <a:tc>
                  <a:txBody>
                    <a:bodyPr/>
                    <a:lstStyle/>
                    <a:p>
                      <a:pPr algn="ctr"/>
                      <a:r>
                        <a:rPr lang="en-AU" sz="1100" dirty="0" smtClean="0"/>
                        <a:t>Contained Fe</a:t>
                      </a:r>
                    </a:p>
                    <a:p>
                      <a:pPr algn="ctr"/>
                      <a:r>
                        <a:rPr lang="en-AU" sz="1100" dirty="0" smtClean="0"/>
                        <a:t>(Mt)</a:t>
                      </a:r>
                      <a:endParaRPr lang="en-AU" sz="1100" dirty="0"/>
                    </a:p>
                  </a:txBody>
                  <a:tcPr>
                    <a:solidFill>
                      <a:srgbClr val="C00000"/>
                    </a:solidFill>
                  </a:tcPr>
                </a:tc>
              </a:tr>
              <a:tr h="288148">
                <a:tc>
                  <a:txBody>
                    <a:bodyPr/>
                    <a:lstStyle/>
                    <a:p>
                      <a:pPr algn="ctr"/>
                      <a:r>
                        <a:rPr lang="en-AU" sz="1100" dirty="0" smtClean="0"/>
                        <a:t>Mont Pele</a:t>
                      </a:r>
                      <a:endParaRPr lang="en-AU" sz="1100" dirty="0"/>
                    </a:p>
                  </a:txBody>
                  <a:tcPr>
                    <a:solidFill>
                      <a:schemeClr val="accent6">
                        <a:lumMod val="40000"/>
                        <a:lumOff val="60000"/>
                      </a:schemeClr>
                    </a:solidFill>
                  </a:tcPr>
                </a:tc>
                <a:tc>
                  <a:txBody>
                    <a:bodyPr/>
                    <a:lstStyle/>
                    <a:p>
                      <a:pPr algn="ctr"/>
                      <a:r>
                        <a:rPr lang="en-AU" sz="1100" dirty="0" smtClean="0"/>
                        <a:t>10.0</a:t>
                      </a:r>
                      <a:endParaRPr lang="en-AU" sz="1100" dirty="0"/>
                    </a:p>
                  </a:txBody>
                  <a:tcPr>
                    <a:solidFill>
                      <a:schemeClr val="accent6">
                        <a:lumMod val="40000"/>
                        <a:lumOff val="60000"/>
                      </a:schemeClr>
                    </a:solidFill>
                  </a:tcPr>
                </a:tc>
                <a:tc>
                  <a:txBody>
                    <a:bodyPr/>
                    <a:lstStyle/>
                    <a:p>
                      <a:pPr algn="ctr"/>
                      <a:r>
                        <a:rPr lang="en-AU" sz="1100" dirty="0" smtClean="0"/>
                        <a:t>500</a:t>
                      </a:r>
                      <a:endParaRPr lang="en-AU" sz="1100" dirty="0"/>
                    </a:p>
                  </a:txBody>
                  <a:tcPr>
                    <a:solidFill>
                      <a:schemeClr val="accent6">
                        <a:lumMod val="40000"/>
                        <a:lumOff val="60000"/>
                      </a:schemeClr>
                    </a:solidFill>
                  </a:tcPr>
                </a:tc>
                <a:tc>
                  <a:txBody>
                    <a:bodyPr/>
                    <a:lstStyle/>
                    <a:p>
                      <a:pPr algn="ctr"/>
                      <a:r>
                        <a:rPr lang="en-AU" sz="1100" dirty="0" smtClean="0"/>
                        <a:t>50</a:t>
                      </a:r>
                      <a:endParaRPr lang="en-AU" sz="1100" dirty="0"/>
                    </a:p>
                  </a:txBody>
                  <a:tcPr>
                    <a:solidFill>
                      <a:schemeClr val="accent6">
                        <a:lumMod val="40000"/>
                        <a:lumOff val="60000"/>
                      </a:schemeClr>
                    </a:solidFill>
                  </a:tcPr>
                </a:tc>
                <a:tc>
                  <a:txBody>
                    <a:bodyPr/>
                    <a:lstStyle/>
                    <a:p>
                      <a:pPr algn="ctr"/>
                      <a:r>
                        <a:rPr lang="en-AU" sz="1100" dirty="0" smtClean="0"/>
                        <a:t>4</a:t>
                      </a:r>
                      <a:endParaRPr lang="en-AU" sz="1100" dirty="0"/>
                    </a:p>
                  </a:txBody>
                  <a:tcPr>
                    <a:solidFill>
                      <a:schemeClr val="accent6">
                        <a:lumMod val="40000"/>
                        <a:lumOff val="60000"/>
                      </a:schemeClr>
                    </a:solidFill>
                  </a:tcPr>
                </a:tc>
                <a:tc>
                  <a:txBody>
                    <a:bodyPr/>
                    <a:lstStyle/>
                    <a:p>
                      <a:pPr algn="ctr"/>
                      <a:r>
                        <a:rPr lang="en-AU" sz="1100" dirty="0" smtClean="0"/>
                        <a:t>60</a:t>
                      </a:r>
                      <a:endParaRPr lang="en-AU" sz="1100" dirty="0"/>
                    </a:p>
                  </a:txBody>
                  <a:tcPr>
                    <a:solidFill>
                      <a:schemeClr val="accent6">
                        <a:lumMod val="40000"/>
                        <a:lumOff val="60000"/>
                      </a:schemeClr>
                    </a:solidFill>
                  </a:tcPr>
                </a:tc>
                <a:tc>
                  <a:txBody>
                    <a:bodyPr/>
                    <a:lstStyle/>
                    <a:p>
                      <a:pPr algn="ctr"/>
                      <a:r>
                        <a:rPr lang="en-AU" sz="1100" dirty="0" smtClean="0"/>
                        <a:t>1000</a:t>
                      </a:r>
                      <a:endParaRPr lang="en-AU" sz="1100" dirty="0"/>
                    </a:p>
                  </a:txBody>
                  <a:tcPr>
                    <a:solidFill>
                      <a:schemeClr val="accent6">
                        <a:lumMod val="40000"/>
                        <a:lumOff val="60000"/>
                      </a:schemeClr>
                    </a:solidFill>
                  </a:tcPr>
                </a:tc>
                <a:tc>
                  <a:txBody>
                    <a:bodyPr/>
                    <a:lstStyle/>
                    <a:p>
                      <a:pPr algn="ctr"/>
                      <a:r>
                        <a:rPr lang="en-AU" sz="1100" dirty="0" smtClean="0"/>
                        <a:t>600</a:t>
                      </a:r>
                      <a:endParaRPr lang="en-AU" sz="1100" dirty="0"/>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41241365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362" y="976484"/>
            <a:ext cx="8171897" cy="557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76325" y="4941888"/>
            <a:ext cx="1693797" cy="738664"/>
          </a:xfrm>
          <a:prstGeom prst="rect">
            <a:avLst/>
          </a:prstGeom>
          <a:noFill/>
        </p:spPr>
        <p:txBody>
          <a:bodyPr wrap="none">
            <a:spAutoFit/>
          </a:bodyPr>
          <a:lstStyle/>
          <a:p>
            <a:pPr>
              <a:defRPr/>
            </a:pPr>
            <a:r>
              <a:rPr lang="en-GB" sz="1400" b="1" dirty="0">
                <a:solidFill>
                  <a:schemeClr val="accent2">
                    <a:lumMod val="75000"/>
                  </a:schemeClr>
                </a:solidFill>
              </a:rPr>
              <a:t>IRONRIDGE GABON</a:t>
            </a:r>
          </a:p>
          <a:p>
            <a:pPr>
              <a:defRPr/>
            </a:pPr>
            <a:r>
              <a:rPr lang="en-GB" sz="1400" b="1" dirty="0">
                <a:solidFill>
                  <a:schemeClr val="accent2">
                    <a:lumMod val="75000"/>
                  </a:schemeClr>
                </a:solidFill>
              </a:rPr>
              <a:t>TCHIBANGA PERMIT</a:t>
            </a:r>
          </a:p>
          <a:p>
            <a:pPr>
              <a:defRPr/>
            </a:pPr>
            <a:r>
              <a:rPr lang="en-GB" sz="1400" b="1" dirty="0" smtClean="0">
                <a:solidFill>
                  <a:schemeClr val="accent2">
                    <a:lumMod val="75000"/>
                  </a:schemeClr>
                </a:solidFill>
              </a:rPr>
              <a:t>1,977km</a:t>
            </a:r>
            <a:r>
              <a:rPr lang="en-GB" sz="1400" b="1" baseline="30000" dirty="0" smtClean="0">
                <a:solidFill>
                  <a:schemeClr val="accent2">
                    <a:lumMod val="75000"/>
                  </a:schemeClr>
                </a:solidFill>
              </a:rPr>
              <a:t>2</a:t>
            </a:r>
            <a:endParaRPr lang="en-GB" sz="1400" b="1" baseline="30000" dirty="0">
              <a:solidFill>
                <a:schemeClr val="accent2">
                  <a:lumMod val="75000"/>
                </a:schemeClr>
              </a:solidFill>
            </a:endParaRPr>
          </a:p>
        </p:txBody>
      </p:sp>
      <p:sp>
        <p:nvSpPr>
          <p:cNvPr id="5124" name="TextBox 3"/>
          <p:cNvSpPr txBox="1">
            <a:spLocks noChangeArrowheads="1"/>
          </p:cNvSpPr>
          <p:nvPr/>
        </p:nvSpPr>
        <p:spPr bwMode="auto">
          <a:xfrm>
            <a:off x="6443663" y="3573463"/>
            <a:ext cx="2160587" cy="830262"/>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600" dirty="0"/>
              <a:t>Huge downstrike potential in identical geological setting </a:t>
            </a:r>
          </a:p>
        </p:txBody>
      </p:sp>
      <p:sp>
        <p:nvSpPr>
          <p:cNvPr id="5125" name="TextBox 10"/>
          <p:cNvSpPr txBox="1">
            <a:spLocks noChangeArrowheads="1"/>
          </p:cNvSpPr>
          <p:nvPr/>
        </p:nvSpPr>
        <p:spPr bwMode="auto">
          <a:xfrm>
            <a:off x="3708400" y="2257425"/>
            <a:ext cx="46688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400" b="1" dirty="0"/>
              <a:t>IRONRIDGE GABON – NEW APPLICATION: 1,400km</a:t>
            </a:r>
            <a:r>
              <a:rPr lang="en-GB" sz="1400" b="1" baseline="30000" dirty="0"/>
              <a:t>2</a:t>
            </a:r>
          </a:p>
        </p:txBody>
      </p:sp>
      <p:sp>
        <p:nvSpPr>
          <p:cNvPr id="5126" name="TextBox 5"/>
          <p:cNvSpPr txBox="1">
            <a:spLocks noChangeArrowheads="1"/>
          </p:cNvSpPr>
          <p:nvPr/>
        </p:nvSpPr>
        <p:spPr bwMode="auto">
          <a:xfrm>
            <a:off x="1835150" y="1484313"/>
            <a:ext cx="352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b="1" dirty="0">
                <a:solidFill>
                  <a:srgbClr val="C00000"/>
                </a:solidFill>
              </a:rPr>
              <a:t>A</a:t>
            </a:r>
          </a:p>
        </p:txBody>
      </p:sp>
      <p:sp>
        <p:nvSpPr>
          <p:cNvPr id="5127" name="TextBox 14"/>
          <p:cNvSpPr txBox="1">
            <a:spLocks noChangeArrowheads="1"/>
          </p:cNvSpPr>
          <p:nvPr/>
        </p:nvSpPr>
        <p:spPr bwMode="auto">
          <a:xfrm>
            <a:off x="1636713" y="2565400"/>
            <a:ext cx="3508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b="1" dirty="0">
                <a:solidFill>
                  <a:srgbClr val="C00000"/>
                </a:solidFill>
              </a:rPr>
              <a:t>B</a:t>
            </a:r>
          </a:p>
        </p:txBody>
      </p:sp>
      <p:sp>
        <p:nvSpPr>
          <p:cNvPr id="5128" name="TextBox 15"/>
          <p:cNvSpPr txBox="1">
            <a:spLocks noChangeArrowheads="1"/>
          </p:cNvSpPr>
          <p:nvPr/>
        </p:nvSpPr>
        <p:spPr bwMode="auto">
          <a:xfrm>
            <a:off x="2916238" y="2708275"/>
            <a:ext cx="350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b="1" dirty="0">
                <a:solidFill>
                  <a:srgbClr val="C00000"/>
                </a:solidFill>
              </a:rPr>
              <a:t>C</a:t>
            </a:r>
          </a:p>
        </p:txBody>
      </p:sp>
      <p:sp>
        <p:nvSpPr>
          <p:cNvPr id="5129" name="TextBox 6"/>
          <p:cNvSpPr txBox="1">
            <a:spLocks noChangeArrowheads="1"/>
          </p:cNvSpPr>
          <p:nvPr/>
        </p:nvSpPr>
        <p:spPr bwMode="auto">
          <a:xfrm>
            <a:off x="446493" y="179388"/>
            <a:ext cx="5686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dirty="0" smtClean="0"/>
              <a:t>Tchibanga – New Application and Falcon Gravity Data</a:t>
            </a:r>
          </a:p>
          <a:p>
            <a:pPr eaLnBrk="1" hangingPunct="1"/>
            <a:r>
              <a:rPr lang="en-GB" dirty="0" smtClean="0"/>
              <a:t> Coverage (100%) </a:t>
            </a:r>
            <a:endParaRPr lang="en-GB" dirty="0">
              <a:solidFill>
                <a:srgbClr val="C00000"/>
              </a:solidFill>
            </a:endParaRPr>
          </a:p>
        </p:txBody>
      </p:sp>
      <p:sp>
        <p:nvSpPr>
          <p:cNvPr id="8" name="Oval 7"/>
          <p:cNvSpPr/>
          <p:nvPr/>
        </p:nvSpPr>
        <p:spPr>
          <a:xfrm rot="2106477">
            <a:off x="5761774" y="5592354"/>
            <a:ext cx="1866900" cy="50482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10" name="Straight Connector 9"/>
          <p:cNvCxnSpPr/>
          <p:nvPr/>
        </p:nvCxnSpPr>
        <p:spPr>
          <a:xfrm flipH="1">
            <a:off x="6996223" y="4437063"/>
            <a:ext cx="96727" cy="13287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32" name="TextBox 16"/>
          <p:cNvSpPr txBox="1">
            <a:spLocks noChangeArrowheads="1"/>
          </p:cNvSpPr>
          <p:nvPr/>
        </p:nvSpPr>
        <p:spPr bwMode="auto">
          <a:xfrm>
            <a:off x="2373314" y="1130540"/>
            <a:ext cx="3413114" cy="587853"/>
          </a:xfrm>
          <a:prstGeom prst="rect">
            <a:avLst/>
          </a:prstGeom>
          <a:solidFill>
            <a:schemeClr val="bg1"/>
          </a:solidFill>
          <a:ln w="9525">
            <a:solidFill>
              <a:schemeClr val="tx1"/>
            </a:solidFill>
            <a:miter lim="800000"/>
            <a:headEnd/>
            <a:tailEnd/>
          </a:ln>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ct val="115000"/>
              </a:lnSpc>
              <a:spcAft>
                <a:spcPts val="0"/>
              </a:spcAft>
            </a:pPr>
            <a:r>
              <a:rPr lang="en-AU" sz="1400" dirty="0">
                <a:solidFill>
                  <a:srgbClr val="000000"/>
                </a:solidFill>
                <a:ea typeface="Calibri"/>
                <a:cs typeface="Times New Roman"/>
              </a:rPr>
              <a:t>Milingui Resources </a:t>
            </a:r>
            <a:r>
              <a:rPr lang="en-AU" sz="1400" dirty="0" smtClean="0">
                <a:solidFill>
                  <a:srgbClr val="000000"/>
                </a:solidFill>
                <a:ea typeface="Calibri"/>
                <a:cs typeface="Times New Roman"/>
              </a:rPr>
              <a:t>(Non JORC)@180Mt</a:t>
            </a:r>
            <a:endParaRPr lang="en-AU" sz="1400" dirty="0">
              <a:solidFill>
                <a:srgbClr val="000000"/>
              </a:solidFill>
              <a:ea typeface="Calibri"/>
              <a:cs typeface="Times New Roman"/>
            </a:endParaRPr>
          </a:p>
          <a:p>
            <a:pPr algn="ctr">
              <a:lnSpc>
                <a:spcPct val="115000"/>
              </a:lnSpc>
              <a:spcAft>
                <a:spcPts val="0"/>
              </a:spcAft>
            </a:pPr>
            <a:r>
              <a:rPr lang="en-AU" sz="1400" dirty="0">
                <a:solidFill>
                  <a:srgbClr val="000000"/>
                </a:solidFill>
                <a:ea typeface="Calibri"/>
                <a:cs typeface="Times New Roman"/>
              </a:rPr>
              <a:t>(National Park)</a:t>
            </a:r>
            <a:endParaRPr lang="en-AU" sz="1400" dirty="0">
              <a:ea typeface="Calibri"/>
              <a:cs typeface="Times New Roman"/>
            </a:endParaRPr>
          </a:p>
        </p:txBody>
      </p:sp>
      <p:cxnSp>
        <p:nvCxnSpPr>
          <p:cNvPr id="19" name="Straight Connector 18"/>
          <p:cNvCxnSpPr>
            <a:stCxn id="5132" idx="1"/>
          </p:cNvCxnSpPr>
          <p:nvPr/>
        </p:nvCxnSpPr>
        <p:spPr>
          <a:xfrm flipH="1" flipV="1">
            <a:off x="1636713" y="1392477"/>
            <a:ext cx="736601" cy="3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79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5078</TotalTime>
  <Words>2257</Words>
  <Application>Microsoft Macintosh PowerPoint</Application>
  <PresentationFormat>On-screen Show (4:3)</PresentationFormat>
  <Paragraphs>566</Paragraphs>
  <Slides>30</Slides>
  <Notes>6</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An Emerging African Iron Ore Giant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Population growth and urbanisation to drive steel demand  for coming decades</vt:lpstr>
      <vt:lpstr>PowerPoint Presentation</vt:lpstr>
      <vt:lpstr>Reconnaissance at Tchibanga 2013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PADIC</dc:creator>
  <cp:lastModifiedBy>Claire</cp:lastModifiedBy>
  <cp:revision>345</cp:revision>
  <cp:lastPrinted>2013-10-02T06:04:54Z</cp:lastPrinted>
  <dcterms:created xsi:type="dcterms:W3CDTF">2012-08-23T21:31:01Z</dcterms:created>
  <dcterms:modified xsi:type="dcterms:W3CDTF">2013-11-19T04:59:32Z</dcterms:modified>
</cp:coreProperties>
</file>